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90" y="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8CA0049-BFAA-4D58-9CD5-3FFDC0F15E3C}" type="datetimeFigureOut">
              <a:rPr lang="en-US" smtClean="0"/>
              <a:t>9/10/2014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8A0A8F3-C63D-4096-A4AB-B61CB19832EA}" type="slidenum">
              <a:rPr lang="en-US" smtClean="0"/>
              <a:t>‹#›</a:t>
            </a:fld>
            <a:endParaRPr lang="en-US"/>
          </a:p>
        </p:txBody>
      </p:sp>
    </p:spTree>
    <p:extLst>
      <p:ext uri="{BB962C8B-B14F-4D97-AF65-F5344CB8AC3E}">
        <p14:creationId xmlns:p14="http://schemas.microsoft.com/office/powerpoint/2010/main" val="3704391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F236953-3E11-4B84-8F3D-58DE2811C96E}" type="datetimeFigureOut">
              <a:rPr lang="en-US" smtClean="0"/>
              <a:t>9/10/2014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CED85E0A-482C-4CBF-A3B4-8165E39A1DF6}" type="slidenum">
              <a:rPr lang="en-US" smtClean="0"/>
              <a:t>‹#›</a:t>
            </a:fld>
            <a:endParaRPr lang="en-US"/>
          </a:p>
        </p:txBody>
      </p:sp>
    </p:spTree>
    <p:extLst>
      <p:ext uri="{BB962C8B-B14F-4D97-AF65-F5344CB8AC3E}">
        <p14:creationId xmlns:p14="http://schemas.microsoft.com/office/powerpoint/2010/main" val="307487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Define:             Holistic-Dealing</a:t>
            </a:r>
            <a:r>
              <a:rPr lang="en-US" baseline="0" dirty="0" smtClean="0"/>
              <a:t> with wholes (integrated system) rather than the part. </a:t>
            </a:r>
          </a:p>
          <a:p>
            <a:r>
              <a:rPr lang="en-US" baseline="0" dirty="0" smtClean="0"/>
              <a:t>	Comprehensive-to grasp the entire scope</a:t>
            </a:r>
          </a:p>
          <a:p>
            <a:r>
              <a:rPr lang="en-US" baseline="0" dirty="0" smtClean="0"/>
              <a:t>	Multidisciplinary-studying or using several specialized subjects or skills</a:t>
            </a:r>
            <a:endParaRPr lang="en-US" dirty="0"/>
          </a:p>
        </p:txBody>
      </p:sp>
      <p:sp>
        <p:nvSpPr>
          <p:cNvPr id="4" name="Slide Number Placeholder 3"/>
          <p:cNvSpPr>
            <a:spLocks noGrp="1"/>
          </p:cNvSpPr>
          <p:nvPr>
            <p:ph type="sldNum" sz="quarter" idx="10"/>
          </p:nvPr>
        </p:nvSpPr>
        <p:spPr/>
        <p:txBody>
          <a:bodyPr/>
          <a:lstStyle/>
          <a:p>
            <a:fld id="{CED85E0A-482C-4CBF-A3B4-8165E39A1DF6}" type="slidenum">
              <a:rPr lang="en-US" smtClean="0"/>
              <a:t>6</a:t>
            </a:fld>
            <a:endParaRPr lang="en-US"/>
          </a:p>
        </p:txBody>
      </p:sp>
    </p:spTree>
    <p:extLst>
      <p:ext uri="{BB962C8B-B14F-4D97-AF65-F5344CB8AC3E}">
        <p14:creationId xmlns:p14="http://schemas.microsoft.com/office/powerpoint/2010/main" val="424151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Holistic: Recognize,</a:t>
            </a:r>
            <a:r>
              <a:rPr lang="en-US" baseline="0" dirty="0" smtClean="0"/>
              <a:t> evaluate, care, rehabilitation, recondition of an injury ( holistic because it is the whole system and not just one aspect of an injury)</a:t>
            </a:r>
          </a:p>
          <a:p>
            <a:r>
              <a:rPr lang="en-US" baseline="0" dirty="0" smtClean="0"/>
              <a:t>Comprehensive- risk management, rehabilitation, organization, administration, professional development (comprehensive because it covers a wide area or many things)</a:t>
            </a:r>
          </a:p>
          <a:p>
            <a:r>
              <a:rPr lang="en-US" baseline="0" dirty="0" smtClean="0"/>
              <a:t>Multidisciplinary- anatomy, physiology, psychology, first aid, modalities, teaching, organization, administration (multidisciplinary because is covers several specialized subjects or skill set)</a:t>
            </a:r>
            <a:endParaRPr lang="en-US" dirty="0"/>
          </a:p>
        </p:txBody>
      </p:sp>
      <p:sp>
        <p:nvSpPr>
          <p:cNvPr id="4" name="Slide Number Placeholder 3"/>
          <p:cNvSpPr>
            <a:spLocks noGrp="1"/>
          </p:cNvSpPr>
          <p:nvPr>
            <p:ph type="sldNum" sz="quarter" idx="10"/>
          </p:nvPr>
        </p:nvSpPr>
        <p:spPr/>
        <p:txBody>
          <a:bodyPr/>
          <a:lstStyle/>
          <a:p>
            <a:fld id="{CED85E0A-482C-4CBF-A3B4-8165E39A1DF6}" type="slidenum">
              <a:rPr lang="en-US" smtClean="0"/>
              <a:t>10</a:t>
            </a:fld>
            <a:endParaRPr lang="en-US"/>
          </a:p>
        </p:txBody>
      </p:sp>
    </p:spTree>
    <p:extLst>
      <p:ext uri="{BB962C8B-B14F-4D97-AF65-F5344CB8AC3E}">
        <p14:creationId xmlns:p14="http://schemas.microsoft.com/office/powerpoint/2010/main" val="270002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370564-7F41-4597-9283-06798CA66BE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70564-7F41-4597-9283-06798CA66BE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70564-7F41-4597-9283-06798CA66BE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370564-7F41-4597-9283-06798CA66BE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370564-7F41-4597-9283-06798CA66BE8}" type="datetimeFigureOut">
              <a:rPr lang="en-US" smtClean="0"/>
              <a:t>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370564-7F41-4597-9283-06798CA66BE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370564-7F41-4597-9283-06798CA66BE8}" type="datetimeFigureOut">
              <a:rPr lang="en-US" smtClean="0"/>
              <a:t>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370564-7F41-4597-9283-06798CA66BE8}" type="datetimeFigureOut">
              <a:rPr lang="en-US" smtClean="0"/>
              <a:t>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70564-7F41-4597-9283-06798CA66BE8}" type="datetimeFigureOut">
              <a:rPr lang="en-US" smtClean="0"/>
              <a:t>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70564-7F41-4597-9283-06798CA66BE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D38E-BCAE-45A3-A3B6-3188C118AA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70564-7F41-4597-9283-06798CA66BE8}" type="datetimeFigureOut">
              <a:rPr lang="en-US" smtClean="0"/>
              <a:t>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4D38E-BCAE-45A3-A3B6-3188C118AA46}"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B370564-7F41-4597-9283-06798CA66BE8}" type="datetimeFigureOut">
              <a:rPr lang="en-US" smtClean="0"/>
              <a:t>9/10/2014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924D38E-BCAE-45A3-A3B6-3188C118AA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Athletic Training</a:t>
            </a:r>
            <a:endParaRPr lang="en-US" dirty="0"/>
          </a:p>
        </p:txBody>
      </p:sp>
      <p:sp>
        <p:nvSpPr>
          <p:cNvPr id="3" name="Subtitle 2"/>
          <p:cNvSpPr>
            <a:spLocks noGrp="1"/>
          </p:cNvSpPr>
          <p:nvPr>
            <p:ph type="subTitle" idx="1"/>
          </p:nvPr>
        </p:nvSpPr>
        <p:spPr/>
        <p:txBody>
          <a:bodyPr/>
          <a:lstStyle/>
          <a:p>
            <a:r>
              <a:rPr lang="en-US" dirty="0" smtClean="0"/>
              <a:t>The Athletic Health Care Team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Athletic Trainers role:</a:t>
            </a:r>
          </a:p>
          <a:p>
            <a:pPr lvl="1"/>
            <a:r>
              <a:rPr lang="en-US" dirty="0" smtClean="0"/>
              <a:t>Defined by the domains established by NATA</a:t>
            </a:r>
          </a:p>
          <a:p>
            <a:pPr lvl="2"/>
            <a:r>
              <a:rPr lang="en-US" dirty="0" smtClean="0"/>
              <a:t>Injury prevention and risk management</a:t>
            </a:r>
          </a:p>
          <a:p>
            <a:pPr lvl="2"/>
            <a:r>
              <a:rPr lang="en-US" dirty="0" smtClean="0"/>
              <a:t>Recognition, evaluation, and assessment of injuries</a:t>
            </a:r>
          </a:p>
          <a:p>
            <a:pPr lvl="2"/>
            <a:r>
              <a:rPr lang="en-US" dirty="0" smtClean="0"/>
              <a:t>Immediate care of injuries and illnesses</a:t>
            </a:r>
          </a:p>
          <a:p>
            <a:pPr lvl="2"/>
            <a:r>
              <a:rPr lang="en-US" dirty="0" smtClean="0"/>
              <a:t>Rehabilitation and reconditioning of athletic injuries</a:t>
            </a:r>
          </a:p>
          <a:p>
            <a:pPr lvl="2"/>
            <a:r>
              <a:rPr lang="en-US" dirty="0" smtClean="0"/>
              <a:t>Health care organization and administration</a:t>
            </a:r>
          </a:p>
          <a:p>
            <a:pPr lvl="2"/>
            <a:r>
              <a:rPr lang="en-US" dirty="0" smtClean="0"/>
              <a:t>Professional development and responsibility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04801"/>
            <a:ext cx="7125113" cy="685800"/>
          </a:xfrm>
        </p:spPr>
        <p:txBody>
          <a:bodyPr/>
          <a:lstStyle/>
          <a:p>
            <a:r>
              <a:rPr lang="en-US" dirty="0" smtClean="0"/>
              <a:t>Becoming an Athletic Trainer</a:t>
            </a:r>
            <a:endParaRPr lang="en-US" dirty="0"/>
          </a:p>
        </p:txBody>
      </p:sp>
      <p:sp>
        <p:nvSpPr>
          <p:cNvPr id="3" name="Content Placeholder 2"/>
          <p:cNvSpPr>
            <a:spLocks noGrp="1"/>
          </p:cNvSpPr>
          <p:nvPr>
            <p:ph idx="1"/>
          </p:nvPr>
        </p:nvSpPr>
        <p:spPr>
          <a:xfrm>
            <a:off x="457200" y="990600"/>
            <a:ext cx="8229600" cy="5715000"/>
          </a:xfrm>
        </p:spPr>
        <p:txBody>
          <a:bodyPr>
            <a:normAutofit fontScale="25000" lnSpcReduction="20000"/>
          </a:bodyPr>
          <a:lstStyle/>
          <a:p>
            <a:r>
              <a:rPr lang="en-US" sz="4900" dirty="0" smtClean="0"/>
              <a:t>Courses taken to become an Athletic Trainer from a CAATE program:</a:t>
            </a:r>
          </a:p>
          <a:p>
            <a:pPr lvl="1"/>
            <a:r>
              <a:rPr lang="en-US" sz="5600" dirty="0" smtClean="0"/>
              <a:t>Human Anatomy</a:t>
            </a:r>
          </a:p>
          <a:p>
            <a:pPr lvl="1"/>
            <a:r>
              <a:rPr lang="en-US" sz="5600" dirty="0" smtClean="0"/>
              <a:t>Human Physiology</a:t>
            </a:r>
          </a:p>
          <a:p>
            <a:pPr lvl="1"/>
            <a:r>
              <a:rPr lang="en-US" sz="5600" dirty="0" smtClean="0"/>
              <a:t>Exercise Physiology</a:t>
            </a:r>
          </a:p>
          <a:p>
            <a:pPr lvl="1"/>
            <a:r>
              <a:rPr lang="en-US" sz="5600" dirty="0" smtClean="0"/>
              <a:t>Kinesiology/Biomechanics</a:t>
            </a:r>
          </a:p>
          <a:p>
            <a:pPr lvl="1"/>
            <a:r>
              <a:rPr lang="en-US" sz="5600" dirty="0" smtClean="0"/>
              <a:t>Nutrition</a:t>
            </a:r>
          </a:p>
          <a:p>
            <a:pPr lvl="1"/>
            <a:r>
              <a:rPr lang="en-US" sz="5600" dirty="0" smtClean="0"/>
              <a:t>Statistics/Research Design</a:t>
            </a:r>
          </a:p>
          <a:p>
            <a:pPr lvl="1"/>
            <a:r>
              <a:rPr lang="en-US" sz="5600" dirty="0" smtClean="0"/>
              <a:t>Strength Training and Reconditioning</a:t>
            </a:r>
          </a:p>
          <a:p>
            <a:pPr lvl="1"/>
            <a:r>
              <a:rPr lang="en-US" sz="5600" dirty="0" smtClean="0"/>
              <a:t>Acute Care of Injury and Illnesses</a:t>
            </a:r>
          </a:p>
          <a:p>
            <a:pPr lvl="1"/>
            <a:r>
              <a:rPr lang="en-US" sz="5600" dirty="0" smtClean="0"/>
              <a:t>Risk Management</a:t>
            </a:r>
          </a:p>
          <a:p>
            <a:pPr lvl="1"/>
            <a:r>
              <a:rPr lang="en-US" sz="5600" dirty="0" smtClean="0"/>
              <a:t>Pathology of injury/illness</a:t>
            </a:r>
          </a:p>
          <a:p>
            <a:pPr lvl="1"/>
            <a:r>
              <a:rPr lang="en-US" sz="5600" dirty="0" smtClean="0"/>
              <a:t>Assessment of injury/illness</a:t>
            </a:r>
          </a:p>
          <a:p>
            <a:pPr lvl="1"/>
            <a:r>
              <a:rPr lang="en-US" sz="5600" dirty="0" smtClean="0"/>
              <a:t>General Medical conditions</a:t>
            </a:r>
          </a:p>
          <a:p>
            <a:pPr lvl="1"/>
            <a:r>
              <a:rPr lang="en-US" sz="5600" dirty="0" smtClean="0"/>
              <a:t>Therapeutic Modalities</a:t>
            </a:r>
          </a:p>
          <a:p>
            <a:pPr lvl="1"/>
            <a:r>
              <a:rPr lang="en-US" sz="5600" dirty="0" smtClean="0"/>
              <a:t>Therapeutic Exercise and Rehabilitation</a:t>
            </a:r>
          </a:p>
          <a:p>
            <a:pPr lvl="1"/>
            <a:r>
              <a:rPr lang="en-US" sz="5600" dirty="0" smtClean="0"/>
              <a:t>Health care administration</a:t>
            </a:r>
          </a:p>
          <a:p>
            <a:pPr lvl="1"/>
            <a:r>
              <a:rPr lang="en-US" sz="5600" dirty="0" smtClean="0"/>
              <a:t>Psychosocial intervention and referral</a:t>
            </a:r>
          </a:p>
          <a:p>
            <a:pPr lvl="1"/>
            <a:r>
              <a:rPr lang="en-US" sz="5600" dirty="0" smtClean="0"/>
              <a:t>Medical ethics and legal issues</a:t>
            </a:r>
          </a:p>
          <a:p>
            <a:pPr lvl="1"/>
            <a:r>
              <a:rPr lang="en-US" sz="5600" dirty="0" smtClean="0"/>
              <a:t>Pharmacology</a:t>
            </a:r>
          </a:p>
          <a:p>
            <a:pPr lvl="1"/>
            <a:r>
              <a:rPr lang="en-US" sz="5600" dirty="0" smtClean="0"/>
              <a:t>Professional development and responsibilities</a:t>
            </a:r>
          </a:p>
          <a:p>
            <a:pPr lvl="1"/>
            <a:endParaRPr lang="en-US" sz="33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In addition to the formal education there is a Clinical Rotation over a course of a minimum of 2 years. Locations include</a:t>
            </a:r>
          </a:p>
          <a:p>
            <a:pPr lvl="1"/>
            <a:r>
              <a:rPr lang="en-US" dirty="0" smtClean="0"/>
              <a:t>Colleges/Universities</a:t>
            </a:r>
          </a:p>
          <a:p>
            <a:pPr lvl="1"/>
            <a:r>
              <a:rPr lang="en-US" dirty="0" smtClean="0"/>
              <a:t>Secondary Schools</a:t>
            </a:r>
          </a:p>
          <a:p>
            <a:pPr lvl="1"/>
            <a:r>
              <a:rPr lang="en-US" dirty="0" smtClean="0"/>
              <a:t>Professional Sports</a:t>
            </a:r>
          </a:p>
          <a:p>
            <a:pPr lvl="1"/>
            <a:r>
              <a:rPr lang="en-US" dirty="0" smtClean="0"/>
              <a:t>Physical Therapy Clinics</a:t>
            </a:r>
          </a:p>
          <a:p>
            <a:pPr lvl="1"/>
            <a:r>
              <a:rPr lang="en-US" dirty="0" smtClean="0"/>
              <a:t>Industrial Settings</a:t>
            </a:r>
          </a:p>
          <a:p>
            <a:pPr lvl="1"/>
            <a:r>
              <a:rPr lang="en-US" dirty="0" smtClean="0"/>
              <a:t>Hospitals </a:t>
            </a:r>
          </a:p>
          <a:p>
            <a:pPr lvl="1"/>
            <a:r>
              <a:rPr lang="en-US" dirty="0" smtClean="0"/>
              <a:t>Olympic Sports</a:t>
            </a:r>
          </a:p>
          <a:p>
            <a:r>
              <a:rPr lang="en-US" dirty="0" smtClean="0"/>
              <a:t>Taking the National Exam and/or State Exam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Maintaining Professional Certification</a:t>
            </a:r>
            <a:endParaRPr lang="en-US" dirty="0"/>
          </a:p>
        </p:txBody>
      </p:sp>
      <p:sp>
        <p:nvSpPr>
          <p:cNvPr id="3" name="Content Placeholder 2"/>
          <p:cNvSpPr>
            <a:spLocks noGrp="1"/>
          </p:cNvSpPr>
          <p:nvPr>
            <p:ph idx="1"/>
          </p:nvPr>
        </p:nvSpPr>
        <p:spPr/>
        <p:txBody>
          <a:bodyPr>
            <a:normAutofit/>
          </a:bodyPr>
          <a:lstStyle/>
          <a:p>
            <a:r>
              <a:rPr lang="en-US" dirty="0" smtClean="0"/>
              <a:t>As an Allied Health Professional, the athletic trainer must be an active member in professional organizations. The purpose of those organizations include</a:t>
            </a:r>
          </a:p>
          <a:p>
            <a:pPr marL="971550" lvl="1" indent="-514350">
              <a:buFont typeface="+mj-lt"/>
              <a:buAutoNum type="arabicPeriod"/>
            </a:pPr>
            <a:r>
              <a:rPr lang="en-US" dirty="0" smtClean="0"/>
              <a:t>To upgrade the field (of athletic training) by devising and maintaining a set of professional standards including a code of ethics.</a:t>
            </a:r>
          </a:p>
          <a:p>
            <a:pPr marL="971550" lvl="1" indent="-514350">
              <a:buFont typeface="+mj-lt"/>
              <a:buAutoNum type="arabicPeriod"/>
            </a:pPr>
            <a:r>
              <a:rPr lang="en-US" dirty="0" smtClean="0"/>
              <a:t>Bring together professionally competent individuals to exchange ideas, stimulate research, and promote critical thinking.</a:t>
            </a:r>
          </a:p>
          <a:p>
            <a:pPr marL="971550" lvl="1" indent="-514350">
              <a:buFont typeface="+mj-lt"/>
              <a:buAutoNum type="arabicPeriod"/>
            </a:pPr>
            <a:r>
              <a:rPr lang="en-US" dirty="0" smtClean="0"/>
              <a:t>To give individuals an opportunity to work as a group with singleness of purpose, thereby making it possible for them to achieve objectives that separately they could not accomplish.</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Professional Organizations</a:t>
            </a:r>
            <a:endParaRPr lang="en-US" dirty="0"/>
          </a:p>
        </p:txBody>
      </p:sp>
      <p:sp>
        <p:nvSpPr>
          <p:cNvPr id="3" name="Content Placeholder 2"/>
          <p:cNvSpPr>
            <a:spLocks noGrp="1"/>
          </p:cNvSpPr>
          <p:nvPr>
            <p:ph idx="1"/>
          </p:nvPr>
        </p:nvSpPr>
        <p:spPr/>
        <p:txBody>
          <a:bodyPr>
            <a:normAutofit/>
          </a:bodyPr>
          <a:lstStyle/>
          <a:p>
            <a:r>
              <a:rPr lang="en-US" dirty="0" smtClean="0"/>
              <a:t>NATA- National Athletic Trainer Association</a:t>
            </a:r>
          </a:p>
          <a:p>
            <a:r>
              <a:rPr lang="en-US" dirty="0" smtClean="0"/>
              <a:t>SWATA- Southwest Athletic Trainer Association</a:t>
            </a:r>
          </a:p>
          <a:p>
            <a:r>
              <a:rPr lang="en-US" dirty="0" smtClean="0"/>
              <a:t>TSATA- Texas Athletic Trainer Association</a:t>
            </a:r>
          </a:p>
          <a:p>
            <a:r>
              <a:rPr lang="en-US" dirty="0" smtClean="0"/>
              <a:t>GHATS- Greater Houston Athletic Trainer Association</a:t>
            </a:r>
          </a:p>
          <a:p>
            <a:r>
              <a:rPr lang="en-US" dirty="0" smtClean="0"/>
              <a:t>ACSM- American College of Sports Medicine</a:t>
            </a:r>
          </a:p>
          <a:p>
            <a:r>
              <a:rPr lang="en-US" dirty="0" smtClean="0"/>
              <a:t>AOSSM- American Orthopedic Society of Sports Medicine</a:t>
            </a:r>
          </a:p>
          <a:p>
            <a:r>
              <a:rPr lang="en-US" dirty="0" smtClean="0"/>
              <a:t>NSCA- National Strength and Conditioning Association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 Training	</a:t>
            </a:r>
            <a:endParaRPr lang="en-US" dirty="0"/>
          </a:p>
        </p:txBody>
      </p:sp>
      <p:sp>
        <p:nvSpPr>
          <p:cNvPr id="3" name="Content Placeholder 2"/>
          <p:cNvSpPr>
            <a:spLocks noGrp="1"/>
          </p:cNvSpPr>
          <p:nvPr>
            <p:ph idx="1"/>
          </p:nvPr>
        </p:nvSpPr>
        <p:spPr/>
        <p:txBody>
          <a:bodyPr/>
          <a:lstStyle/>
          <a:p>
            <a:r>
              <a:rPr lang="en-US" dirty="0" smtClean="0"/>
              <a:t>What is Athletic Training?</a:t>
            </a:r>
          </a:p>
          <a:p>
            <a:pPr lvl="1"/>
            <a:r>
              <a:rPr lang="en-US" dirty="0" smtClean="0"/>
              <a:t>Branch of medicine concerned with the medical aspects of sports participation. </a:t>
            </a:r>
          </a:p>
          <a:p>
            <a:r>
              <a:rPr lang="en-US" dirty="0" smtClean="0"/>
              <a:t>History of sports medicine:</a:t>
            </a:r>
          </a:p>
          <a:p>
            <a:pPr lvl="1"/>
            <a:r>
              <a:rPr lang="en-US" dirty="0" smtClean="0"/>
              <a:t>Dates back to the Greek and Roman times where there were athletes, coaches, trainers(personnel who helped the athlete reach top physical condition) and physicians who assisted the athletes to reach optimum performance.</a:t>
            </a:r>
          </a:p>
          <a:p>
            <a:pPr lvl="1">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Athletic Training</a:t>
            </a:r>
            <a:endParaRPr lang="en-US" dirty="0"/>
          </a:p>
        </p:txBody>
      </p:sp>
      <p:sp>
        <p:nvSpPr>
          <p:cNvPr id="3" name="Content Placeholder 2"/>
          <p:cNvSpPr>
            <a:spLocks noGrp="1"/>
          </p:cNvSpPr>
          <p:nvPr>
            <p:ph idx="1"/>
          </p:nvPr>
        </p:nvSpPr>
        <p:spPr/>
        <p:txBody>
          <a:bodyPr/>
          <a:lstStyle/>
          <a:p>
            <a:r>
              <a:rPr lang="en-US" dirty="0" smtClean="0"/>
              <a:t>Many of those earlier athletic trainers were persons of questionable background and experience. As a result it has taken many years to attain the status of a well-qualified allied health care professional.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Athletic Trainer</a:t>
            </a:r>
            <a:endParaRPr lang="en-US" dirty="0"/>
          </a:p>
        </p:txBody>
      </p:sp>
      <p:sp>
        <p:nvSpPr>
          <p:cNvPr id="3" name="Content Placeholder 2"/>
          <p:cNvSpPr>
            <a:spLocks noGrp="1"/>
          </p:cNvSpPr>
          <p:nvPr>
            <p:ph idx="1"/>
          </p:nvPr>
        </p:nvSpPr>
        <p:spPr/>
        <p:txBody>
          <a:bodyPr>
            <a:normAutofit/>
          </a:bodyPr>
          <a:lstStyle/>
          <a:p>
            <a:r>
              <a:rPr lang="en-US" dirty="0" smtClean="0"/>
              <a:t>Athletic Training has traditionally been known as the field that is concerned with athlete’s health and safety.</a:t>
            </a:r>
          </a:p>
          <a:p>
            <a:r>
              <a:rPr lang="en-US" dirty="0" smtClean="0"/>
              <a:t>Training refers to the act of coaching or teaching</a:t>
            </a:r>
          </a:p>
          <a:p>
            <a:r>
              <a:rPr lang="en-US" dirty="0" smtClean="0"/>
              <a:t>Trainer refers to someone who trains dogs or horses. </a:t>
            </a:r>
          </a:p>
          <a:p>
            <a:r>
              <a:rPr lang="en-US" dirty="0" smtClean="0"/>
              <a:t>The evolution of the athletic trainer occurred rapidly after WWI with the appearance of athletic trainer in intercollegiate athletics.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dirty="0" smtClean="0"/>
              <a:t>During this time period the major influence in developing the athletic trainer as a specialist in preventing and managing athletic injures from the work of Dr. S. E. </a:t>
            </a:r>
            <a:r>
              <a:rPr lang="en-US" dirty="0" err="1" smtClean="0"/>
              <a:t>Bilik</a:t>
            </a:r>
            <a:r>
              <a:rPr lang="en-US" dirty="0" smtClean="0"/>
              <a:t>. Dr. </a:t>
            </a:r>
            <a:r>
              <a:rPr lang="en-US" dirty="0" err="1" smtClean="0"/>
              <a:t>Bilik</a:t>
            </a:r>
            <a:r>
              <a:rPr lang="en-US" dirty="0" smtClean="0"/>
              <a:t> wrote the first major text on athletic training and care of athletic injuries call the Trainer’s Bible in 1917.</a:t>
            </a:r>
          </a:p>
          <a:p>
            <a:r>
              <a:rPr lang="en-US" dirty="0" smtClean="0"/>
              <a:t>In 1920s the Cramer family (Gardner, Kansas) started a chemical company producing liniment to treat ankle sprains. Cramer then began publishing the Fist Aider in 1932. This began the early development of the Athletic Training profession. </a:t>
            </a:r>
          </a:p>
          <a:p>
            <a:r>
              <a:rPr lang="en-US" dirty="0" smtClean="0"/>
              <a:t>In 1950 the first meeting of various athletic trainers from the country officially formed the NATA where the professional standards were formed.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Medicine</a:t>
            </a:r>
            <a:endParaRPr lang="en-US" dirty="0"/>
          </a:p>
        </p:txBody>
      </p:sp>
      <p:sp>
        <p:nvSpPr>
          <p:cNvPr id="3" name="Content Placeholder 2"/>
          <p:cNvSpPr>
            <a:spLocks noGrp="1"/>
          </p:cNvSpPr>
          <p:nvPr>
            <p:ph idx="1"/>
          </p:nvPr>
        </p:nvSpPr>
        <p:spPr/>
        <p:txBody>
          <a:bodyPr/>
          <a:lstStyle/>
          <a:p>
            <a:r>
              <a:rPr lang="en-US" dirty="0" smtClean="0"/>
              <a:t>What is Sports Medicine?</a:t>
            </a:r>
          </a:p>
          <a:p>
            <a:pPr lvl="1"/>
            <a:r>
              <a:rPr lang="en-US" dirty="0" smtClean="0"/>
              <a:t>Branch of medicine concerned with the medical aspects of sports participation. </a:t>
            </a:r>
          </a:p>
          <a:p>
            <a:pPr lvl="1"/>
            <a:r>
              <a:rPr lang="en-US" dirty="0" smtClean="0"/>
              <a:t>Sports Medicine is defined as a field that uses a holistic, comprehensive, and multidisciplinary approach the health care for those engaged in sport or recreational activity.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Sports Medicine Team</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Who makes up the sports medicine team?</a:t>
            </a:r>
          </a:p>
          <a:p>
            <a:pPr lvl="1"/>
            <a:r>
              <a:rPr lang="en-US" dirty="0" smtClean="0"/>
              <a:t>Athlete </a:t>
            </a:r>
          </a:p>
          <a:p>
            <a:pPr lvl="1"/>
            <a:r>
              <a:rPr lang="en-US" dirty="0" smtClean="0"/>
              <a:t>Athletic Trainer</a:t>
            </a:r>
          </a:p>
          <a:p>
            <a:pPr lvl="1"/>
            <a:r>
              <a:rPr lang="en-US" dirty="0" smtClean="0"/>
              <a:t>Coach</a:t>
            </a:r>
          </a:p>
          <a:p>
            <a:pPr lvl="1"/>
            <a:r>
              <a:rPr lang="en-US" dirty="0" smtClean="0"/>
              <a:t>Parents</a:t>
            </a:r>
          </a:p>
          <a:p>
            <a:pPr lvl="1"/>
            <a:r>
              <a:rPr lang="en-US" dirty="0" smtClean="0"/>
              <a:t>Physicians</a:t>
            </a:r>
            <a:endParaRPr lang="en-US" dirty="0"/>
          </a:p>
          <a:p>
            <a:pPr lvl="1"/>
            <a:r>
              <a:rPr lang="en-US" dirty="0" smtClean="0"/>
              <a:t>Physicians Assistants</a:t>
            </a:r>
          </a:p>
          <a:p>
            <a:pPr lvl="1"/>
            <a:r>
              <a:rPr lang="en-US" dirty="0" smtClean="0"/>
              <a:t>Strength/Conditioning Coach</a:t>
            </a:r>
          </a:p>
          <a:p>
            <a:pPr lvl="1"/>
            <a:r>
              <a:rPr lang="en-US" dirty="0" smtClean="0"/>
              <a:t>Sports Psychologist</a:t>
            </a:r>
          </a:p>
          <a:p>
            <a:pPr lvl="1"/>
            <a:r>
              <a:rPr lang="en-US" dirty="0" smtClean="0"/>
              <a:t>Nutritionist</a:t>
            </a:r>
          </a:p>
          <a:p>
            <a:pPr lvl="1"/>
            <a:r>
              <a:rPr lang="en-US" dirty="0" smtClean="0"/>
              <a:t>Exercise Physiologist</a:t>
            </a:r>
          </a:p>
          <a:p>
            <a:pPr lvl="1"/>
            <a:endParaRPr lang="en-US" dirty="0" smtClean="0"/>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Physicians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Orthopedist- treats injuries and disorders of the musculoskeletal system</a:t>
            </a:r>
          </a:p>
          <a:p>
            <a:r>
              <a:rPr lang="en-US" dirty="0" smtClean="0"/>
              <a:t>Neurologist- treats injuries that occurs to the nervous system</a:t>
            </a:r>
          </a:p>
          <a:p>
            <a:r>
              <a:rPr lang="en-US" dirty="0" smtClean="0"/>
              <a:t>Internist-treats diseases and injuries of the internal organs.</a:t>
            </a:r>
          </a:p>
          <a:p>
            <a:r>
              <a:rPr lang="en-US" dirty="0" smtClean="0"/>
              <a:t>Ophthalmologist-manage and treats eye problems(optometrist provides glasses/contacts) </a:t>
            </a:r>
          </a:p>
          <a:p>
            <a:r>
              <a:rPr lang="en-US" dirty="0" smtClean="0"/>
              <a:t>Psychiatrist- deals with the diagnosis, treatment, and prevention of mental illness.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Members</a:t>
            </a:r>
            <a:endParaRPr lang="en-US" dirty="0"/>
          </a:p>
        </p:txBody>
      </p:sp>
      <p:sp>
        <p:nvSpPr>
          <p:cNvPr id="3" name="Content Placeholder 2"/>
          <p:cNvSpPr>
            <a:spLocks noGrp="1"/>
          </p:cNvSpPr>
          <p:nvPr>
            <p:ph idx="1"/>
          </p:nvPr>
        </p:nvSpPr>
        <p:spPr/>
        <p:txBody>
          <a:bodyPr/>
          <a:lstStyle/>
          <a:p>
            <a:r>
              <a:rPr lang="en-US" dirty="0" smtClean="0"/>
              <a:t>Physicians role: </a:t>
            </a:r>
          </a:p>
          <a:p>
            <a:pPr lvl="1"/>
            <a:r>
              <a:rPr lang="en-US" dirty="0" smtClean="0"/>
              <a:t>Compiling medical history</a:t>
            </a:r>
          </a:p>
          <a:p>
            <a:pPr lvl="1"/>
            <a:r>
              <a:rPr lang="en-US" dirty="0" smtClean="0"/>
              <a:t>Diagnosing injuries</a:t>
            </a:r>
          </a:p>
          <a:p>
            <a:pPr lvl="1"/>
            <a:r>
              <a:rPr lang="en-US" dirty="0" smtClean="0"/>
              <a:t>Deciding on disqualifications</a:t>
            </a:r>
          </a:p>
          <a:p>
            <a:pPr lvl="1"/>
            <a:r>
              <a:rPr lang="en-US" dirty="0" smtClean="0"/>
              <a:t>Attending games</a:t>
            </a:r>
          </a:p>
          <a:p>
            <a:pPr lvl="1"/>
            <a:r>
              <a:rPr lang="en-US" dirty="0" smtClean="0"/>
              <a:t>Commitment to sports</a:t>
            </a:r>
            <a:endParaRPr lang="en-US" dirty="0"/>
          </a:p>
        </p:txBody>
      </p:sp>
    </p:spTree>
  </p:cSld>
  <p:clrMapOvr>
    <a:masterClrMapping/>
  </p:clrMapOvr>
</p:sld>
</file>

<file path=ppt/theme/theme1.xml><?xml version="1.0" encoding="utf-8"?>
<a:theme xmlns:a="http://schemas.openxmlformats.org/drawingml/2006/main" name="Spring">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249</TotalTime>
  <Words>831</Words>
  <Application>Microsoft Office PowerPoint</Application>
  <PresentationFormat>On-screen Show (4:3)</PresentationFormat>
  <Paragraphs>105</Paragraphs>
  <Slides>14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Trebuchet MS</vt:lpstr>
      <vt:lpstr>Verdana</vt:lpstr>
      <vt:lpstr>Wingdings 2</vt:lpstr>
      <vt:lpstr>Spring</vt:lpstr>
      <vt:lpstr>Athletic Training</vt:lpstr>
      <vt:lpstr>Athletic Training </vt:lpstr>
      <vt:lpstr>Early Athletic Training</vt:lpstr>
      <vt:lpstr>Evolution of the Athletic Trainer</vt:lpstr>
      <vt:lpstr>PowerPoint Presentation</vt:lpstr>
      <vt:lpstr>Sports Medicine</vt:lpstr>
      <vt:lpstr>Sports Medicine Team</vt:lpstr>
      <vt:lpstr>Types of Physicians</vt:lpstr>
      <vt:lpstr>Roles of Members</vt:lpstr>
      <vt:lpstr>PowerPoint Presentation</vt:lpstr>
      <vt:lpstr>Becoming an Athletic Trainer</vt:lpstr>
      <vt:lpstr>PowerPoint Presentation</vt:lpstr>
      <vt:lpstr>Maintaining Professional Certification</vt:lpstr>
      <vt:lpstr>Professional Organizations</vt:lpstr>
    </vt:vector>
  </TitlesOfParts>
  <Company>anti jerm nation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Athletic Training</dc:title>
  <dc:creator>candle</dc:creator>
  <cp:lastModifiedBy>Candle Carmichael</cp:lastModifiedBy>
  <cp:revision>24</cp:revision>
  <cp:lastPrinted>2012-09-10T15:10:21Z</cp:lastPrinted>
  <dcterms:created xsi:type="dcterms:W3CDTF">2012-09-09T20:56:53Z</dcterms:created>
  <dcterms:modified xsi:type="dcterms:W3CDTF">2014-09-10T14:16:18Z</dcterms:modified>
</cp:coreProperties>
</file>