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4" r:id="rId4"/>
    <p:sldId id="285" r:id="rId5"/>
    <p:sldId id="268" r:id="rId6"/>
    <p:sldId id="269" r:id="rId7"/>
    <p:sldId id="270" r:id="rId8"/>
    <p:sldId id="271" r:id="rId9"/>
    <p:sldId id="272" r:id="rId10"/>
    <p:sldId id="273" r:id="rId11"/>
    <p:sldId id="282" r:id="rId12"/>
    <p:sldId id="28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4" r:id="rId21"/>
    <p:sldId id="258" r:id="rId22"/>
    <p:sldId id="259" r:id="rId23"/>
    <p:sldId id="260" r:id="rId24"/>
    <p:sldId id="261" r:id="rId25"/>
    <p:sldId id="262" r:id="rId26"/>
    <p:sldId id="263" r:id="rId27"/>
    <p:sldId id="266" r:id="rId28"/>
    <p:sldId id="267" r:id="rId29"/>
    <p:sldId id="265" r:id="rId30"/>
    <p:sldId id="281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33" r:id="rId40"/>
    <p:sldId id="334" r:id="rId41"/>
    <p:sldId id="335" r:id="rId42"/>
    <p:sldId id="331" r:id="rId43"/>
    <p:sldId id="332" r:id="rId44"/>
    <p:sldId id="295" r:id="rId45"/>
    <p:sldId id="296" r:id="rId46"/>
    <p:sldId id="337" r:id="rId47"/>
    <p:sldId id="297" r:id="rId48"/>
    <p:sldId id="338" r:id="rId49"/>
    <p:sldId id="339" r:id="rId50"/>
    <p:sldId id="340" r:id="rId51"/>
    <p:sldId id="341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36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7" r:id="rId81"/>
    <p:sldId id="328" r:id="rId82"/>
    <p:sldId id="329" r:id="rId83"/>
    <p:sldId id="330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Prefix : Suffix : Combining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8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Below the point of reference</a:t>
            </a:r>
          </a:p>
          <a:p>
            <a:pPr marL="0" indent="0">
              <a:buNone/>
            </a:pPr>
            <a:r>
              <a:rPr lang="en-US" dirty="0" smtClean="0"/>
              <a:t>or towards the feet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536" y="1750271"/>
            <a:ext cx="6096528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4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Nearest to the point of reference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1707276"/>
            <a:ext cx="3683000" cy="39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9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Farthest away from the point of reference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99" y="1739900"/>
            <a:ext cx="3893953" cy="42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9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Away from the surface or further into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8" y="2856373"/>
            <a:ext cx="3276752" cy="382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3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Superficial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Pertaining to the surface or shallow part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348" y="3043383"/>
            <a:ext cx="3073552" cy="35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4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Pertaining to inside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012" y="2096353"/>
            <a:ext cx="4147987" cy="36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8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Outside of the body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675168"/>
            <a:ext cx="4991918" cy="28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3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horizontal line passing through the body so that it is parallel to the floor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249" y="3533772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Sagittal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vertical line that passes  through the body from front to 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37" y="1300000"/>
            <a:ext cx="1833563" cy="44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6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Mid-Sagittal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mid-sagittal, or median plane, splits the body into left and right halves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4" y="2829843"/>
            <a:ext cx="1546225" cy="37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1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Anatomical Position</a:t>
            </a:r>
            <a:r>
              <a:rPr lang="en-US" sz="44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44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body is assumed to be standing, the feet together, the arms to the side, and the head and eyes and palms of the hands facing forwards.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8" descr="http://t3.gstatic.com/images?q=tbn:ANd9GcTXzyZzbSwD4O_SU5l3a_agE42zy0r1cVyHx4yjd421aRhJab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806700"/>
            <a:ext cx="1828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ab- </a:t>
            </a:r>
            <a:endParaRPr lang="en-US" sz="44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Def</a:t>
            </a:r>
            <a:r>
              <a:rPr lang="en-US" dirty="0" smtClean="0"/>
              <a:t>: Away from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Ex</a:t>
            </a:r>
            <a:r>
              <a:rPr lang="en-US" dirty="0" smtClean="0"/>
              <a:t>: abduction</a:t>
            </a:r>
          </a:p>
          <a:p>
            <a:pPr marL="457200" lvl="1" indent="0">
              <a:buNone/>
            </a:pPr>
            <a:r>
              <a:rPr lang="en-US" dirty="0" smtClean="0"/>
              <a:t>(the process of carrying away from)</a:t>
            </a:r>
          </a:p>
          <a:p>
            <a:r>
              <a:rPr lang="en-US" dirty="0" smtClean="0"/>
              <a:t>Movement of a limb away from the body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910" y="1714500"/>
            <a:ext cx="5235190" cy="39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ad- </a:t>
            </a:r>
            <a:endParaRPr lang="en-US" sz="44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Def</a:t>
            </a:r>
            <a:r>
              <a:rPr lang="en-US" dirty="0" smtClean="0"/>
              <a:t>: toward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Ex</a:t>
            </a:r>
            <a:r>
              <a:rPr lang="en-US" dirty="0" smtClean="0"/>
              <a:t>: adduction</a:t>
            </a:r>
          </a:p>
          <a:p>
            <a:pPr marL="457200" lvl="1" indent="0">
              <a:buNone/>
            </a:pPr>
            <a:r>
              <a:rPr lang="en-US" dirty="0" smtClean="0"/>
              <a:t>(the process of carrying toward)</a:t>
            </a:r>
            <a:endParaRPr lang="en-US" dirty="0"/>
          </a:p>
          <a:p>
            <a:r>
              <a:rPr lang="en-US" dirty="0" smtClean="0"/>
              <a:t>Movement of a limb toward the midline </a:t>
            </a:r>
          </a:p>
          <a:p>
            <a:pPr marL="457200" lvl="1" indent="0">
              <a:buNone/>
            </a:pPr>
            <a:r>
              <a:rPr lang="en-US" dirty="0" smtClean="0"/>
              <a:t>(Median axis) of The body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910" y="1714500"/>
            <a:ext cx="5235190" cy="39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ante- </a:t>
            </a:r>
            <a:endParaRPr lang="en-US" sz="44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Def</a:t>
            </a:r>
            <a:r>
              <a:rPr lang="en-US" dirty="0" smtClean="0"/>
              <a:t>: forward, in front of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Ex</a:t>
            </a:r>
            <a:r>
              <a:rPr lang="en-US" dirty="0" smtClean="0"/>
              <a:t>: anterior</a:t>
            </a:r>
          </a:p>
          <a:p>
            <a:pPr marL="457200" lvl="1" indent="0">
              <a:buNone/>
            </a:pPr>
            <a:r>
              <a:rPr lang="en-US" dirty="0" smtClean="0"/>
              <a:t>(the anterior </a:t>
            </a:r>
            <a:r>
              <a:rPr lang="en-US" dirty="0" err="1" smtClean="0"/>
              <a:t>tibialis</a:t>
            </a:r>
            <a:r>
              <a:rPr lang="en-US" dirty="0" smtClean="0"/>
              <a:t> is the muscle located in front of the Tibia Bone)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400" y="1215058"/>
            <a:ext cx="2816225" cy="457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65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circum</a:t>
            </a:r>
            <a:r>
              <a:rPr lang="en-US" sz="44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endParaRPr lang="en-US" sz="44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Def</a:t>
            </a:r>
            <a:r>
              <a:rPr lang="en-US" dirty="0" smtClean="0"/>
              <a:t>: around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Ex</a:t>
            </a:r>
            <a:r>
              <a:rPr lang="en-US" dirty="0" smtClean="0"/>
              <a:t>: circumduction</a:t>
            </a:r>
          </a:p>
          <a:p>
            <a:pPr marL="457200" lvl="1" indent="0">
              <a:buNone/>
            </a:pPr>
            <a:r>
              <a:rPr lang="en-US" dirty="0" smtClean="0"/>
              <a:t>(the act of moving a limb in a circular motion)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987" y="1774825"/>
            <a:ext cx="50006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47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contra- </a:t>
            </a:r>
            <a:endParaRPr lang="en-US" sz="44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Def</a:t>
            </a:r>
            <a:r>
              <a:rPr lang="en-US" dirty="0" smtClean="0"/>
              <a:t>: opposite, against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Ex</a:t>
            </a:r>
            <a:r>
              <a:rPr lang="en-US" dirty="0" smtClean="0"/>
              <a:t>: contralateral</a:t>
            </a:r>
          </a:p>
          <a:p>
            <a:pPr marL="457200" lvl="1" indent="0">
              <a:buNone/>
            </a:pPr>
            <a:r>
              <a:rPr lang="en-US" dirty="0" smtClean="0"/>
              <a:t>(pertaining to the opposite side)</a:t>
            </a:r>
          </a:p>
          <a:p>
            <a:r>
              <a:rPr lang="en-US" dirty="0" smtClean="0"/>
              <a:t>Affecting or originating on the opposite side of a point of reference, such as a point on a body.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69" y="1347892"/>
            <a:ext cx="4277231" cy="242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46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hyper- </a:t>
            </a:r>
            <a:endParaRPr lang="en-US" sz="44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Def</a:t>
            </a:r>
            <a:r>
              <a:rPr lang="en-US" dirty="0" smtClean="0"/>
              <a:t>: excessive, above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Ex</a:t>
            </a:r>
            <a:r>
              <a:rPr lang="en-US" dirty="0" smtClean="0"/>
              <a:t>: hyperextension</a:t>
            </a:r>
          </a:p>
          <a:p>
            <a:pPr marL="457200" lvl="1" indent="0">
              <a:buNone/>
            </a:pPr>
            <a:r>
              <a:rPr lang="en-US" dirty="0" smtClean="0"/>
              <a:t>(the process of excessive stretching out)</a:t>
            </a:r>
          </a:p>
          <a:p>
            <a:pPr marL="457200" lvl="1" indent="0">
              <a:buNone/>
            </a:pPr>
            <a:r>
              <a:rPr lang="en-US" dirty="0" smtClean="0"/>
              <a:t>Movement of a joint beyond the joint’s normal Range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463" y="2214694"/>
            <a:ext cx="4275037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22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hypo- </a:t>
            </a:r>
            <a:endParaRPr lang="en-US" sz="44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Def</a:t>
            </a:r>
            <a:r>
              <a:rPr lang="en-US" dirty="0" smtClean="0"/>
              <a:t>: deficient, below, under, decreased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Ex</a:t>
            </a:r>
            <a:r>
              <a:rPr lang="en-US" dirty="0" smtClean="0"/>
              <a:t>: hypothermia</a:t>
            </a:r>
          </a:p>
          <a:p>
            <a:pPr marL="457200" lvl="1" indent="0">
              <a:buNone/>
            </a:pPr>
            <a:r>
              <a:rPr lang="en-US" dirty="0" smtClean="0"/>
              <a:t>(the process of having low body temperature )</a:t>
            </a:r>
          </a:p>
        </p:txBody>
      </p:sp>
    </p:spTree>
    <p:extLst>
      <p:ext uri="{BB962C8B-B14F-4D97-AF65-F5344CB8AC3E}">
        <p14:creationId xmlns:p14="http://schemas.microsoft.com/office/powerpoint/2010/main" val="4214428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infra- </a:t>
            </a:r>
            <a:endParaRPr lang="en-US" sz="44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Def</a:t>
            </a:r>
            <a:r>
              <a:rPr lang="en-US" dirty="0" smtClean="0"/>
              <a:t>: down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Ex</a:t>
            </a:r>
            <a:r>
              <a:rPr lang="en-US" dirty="0" smtClean="0"/>
              <a:t>: </a:t>
            </a:r>
            <a:r>
              <a:rPr lang="en-US" dirty="0" err="1" smtClean="0"/>
              <a:t>infraspinous</a:t>
            </a:r>
            <a:r>
              <a:rPr lang="en-US" dirty="0" smtClean="0"/>
              <a:t> fossa</a:t>
            </a:r>
          </a:p>
          <a:p>
            <a:pPr marL="457200" lvl="1" indent="0">
              <a:buNone/>
            </a:pPr>
            <a:r>
              <a:rPr lang="en-US" dirty="0" smtClean="0"/>
              <a:t>(pertaining to below the spine)</a:t>
            </a:r>
          </a:p>
          <a:p>
            <a:pPr marL="457200" lvl="1" indent="0">
              <a:buNone/>
            </a:pPr>
            <a:r>
              <a:rPr lang="en-US" dirty="0" smtClean="0"/>
              <a:t>The large triangular region of the posterior scapula below the spine.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515440"/>
            <a:ext cx="3416300" cy="33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63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infra- </a:t>
            </a:r>
            <a:endParaRPr lang="en-US" sz="4400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Def</a:t>
            </a:r>
            <a:r>
              <a:rPr lang="en-US" dirty="0" smtClean="0"/>
              <a:t>: down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Ex</a:t>
            </a:r>
            <a:r>
              <a:rPr lang="en-US" dirty="0" smtClean="0"/>
              <a:t>: </a:t>
            </a:r>
            <a:r>
              <a:rPr lang="en-US" dirty="0" err="1" smtClean="0"/>
              <a:t>infraspinous</a:t>
            </a:r>
            <a:r>
              <a:rPr lang="en-US" dirty="0" smtClean="0"/>
              <a:t> fossa</a:t>
            </a:r>
          </a:p>
          <a:p>
            <a:pPr marL="457200" lvl="1" indent="0">
              <a:buNone/>
            </a:pPr>
            <a:r>
              <a:rPr lang="en-US" dirty="0" smtClean="0"/>
              <a:t>(pertaining to below the spine)</a:t>
            </a:r>
          </a:p>
          <a:p>
            <a:pPr marL="457200" lvl="1" indent="0">
              <a:buNone/>
            </a:pPr>
            <a:r>
              <a:rPr lang="en-US" dirty="0" smtClean="0"/>
              <a:t>The large triangular region of the posterior scapula below the spine.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515440"/>
            <a:ext cx="3416300" cy="33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74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Pertaining to both sides of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3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Lying on the front or ventral side of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612" y="2974196"/>
            <a:ext cx="4432176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1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process of bending or the </a:t>
            </a:r>
          </a:p>
          <a:p>
            <a:pPr marL="0" indent="0">
              <a:buNone/>
            </a:pPr>
            <a:r>
              <a:rPr lang="en-US" dirty="0" smtClean="0"/>
              <a:t>state of being bent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040" y="1474765"/>
            <a:ext cx="4986960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69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process of straightening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040" y="1474765"/>
            <a:ext cx="4986960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23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Turning around an axis in an angular motion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586" y="2858038"/>
            <a:ext cx="4597713" cy="32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68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41910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Rotation of the forearm and hand so that the palm is down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ronation</a:t>
            </a: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1952625"/>
            <a:ext cx="43053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37338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Rotation of the forearm and hand so that the palm is </a:t>
            </a:r>
            <a:r>
              <a:rPr lang="en-US" dirty="0" smtClean="0"/>
              <a:t>face 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upination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312" y="2416410"/>
            <a:ext cx="4330387" cy="32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72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turn the foot inward toward the midline of the body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75" y="2374900"/>
            <a:ext cx="484606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3657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turn the foot outward away from the midline of the body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837" y="2142332"/>
            <a:ext cx="5349563" cy="32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Bent outward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Valgus</a:t>
            </a:r>
            <a:endParaRPr lang="en-US" dirty="0"/>
          </a:p>
        </p:txBody>
      </p:sp>
      <p:pic>
        <p:nvPicPr>
          <p:cNvPr id="17410" name="Picture 2" descr="http://www.cfhc.ca/h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578100"/>
            <a:ext cx="5181600" cy="312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Bent inward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Varus</a:t>
            </a:r>
            <a:endParaRPr lang="en-US" dirty="0"/>
          </a:p>
        </p:txBody>
      </p:sp>
      <p:pic>
        <p:nvPicPr>
          <p:cNvPr id="25602" name="Picture 2" descr="http://www.cfhc.ca/h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4694"/>
            <a:ext cx="5257800" cy="317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Includes muscles, fascia, tendons, joint capsules, ligaments, blood vessels, and nerves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4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Lying on the back or dorsal side of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612" y="2974196"/>
            <a:ext cx="4432176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08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Fibrous membrane that covers, supports and separates muscles.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34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capsule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Sac-like structure that encloses the ends of bones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28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Simultaneous processes of muscle contraction and stretching of the muscle-tendon unit by an extrinsic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59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Concentric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Occurs when a muscle shortens and there is movement at the joint accompanied by the contraction against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40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act that damages or hurts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act that occurs by chance or without intention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ccident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Catastrophic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One involving damage to the brain and/or spinal cord that presents a potentially life-threatening situation or the possibility of permanent disability.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72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Pain produced when the site of injury is palpated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Tenderness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Bruise or injury to soft tissue that does not break the 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07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Hemorrhage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Discharge of 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7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/ Ventral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front of or before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007" y="2082800"/>
            <a:ext cx="2985550" cy="44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00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Ecchymosis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Black and blue discoloration of the skin caused by a hemorrhage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96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Localized collection of blood, usually clotted and confined with an organ, tissue or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86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injury with a </a:t>
            </a:r>
            <a:r>
              <a:rPr lang="en-US" dirty="0" smtClean="0"/>
              <a:t>Slow</a:t>
            </a:r>
            <a:r>
              <a:rPr lang="en-US" dirty="0" smtClean="0"/>
              <a:t> </a:t>
            </a:r>
            <a:r>
              <a:rPr lang="en-US" dirty="0" smtClean="0"/>
              <a:t>onset and long duration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hronic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658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injury with a sudden onset and short duration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cute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662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Point at which two bones join together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onnects bone to bone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igament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Connects muscle to bone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Injury to a ligament that connects bone to bone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stretch, tear, or rip in the muscle or tendon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bone is forced out and stays out until surgically or manually replaced or reduced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/ Dorsal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Towards the back or rear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214" y="1302176"/>
            <a:ext cx="3712786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130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bone is forced out but goes back into place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ubluxations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break or crack in a bone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036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Avulsion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Forcible tearing away or </a:t>
            </a:r>
            <a:r>
              <a:rPr lang="en-US" dirty="0" err="1" smtClean="0"/>
              <a:t>seperation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50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Inflammation of 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“-</a:t>
            </a:r>
            <a:r>
              <a:rPr lang="en-US" dirty="0" err="1"/>
              <a:t>itis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2143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Inflammation of the tendon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endonitis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3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Inflammation of the tendon and its synovial sheath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Tenosynovitis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Inflammation of the bursa, especially those </a:t>
            </a:r>
            <a:r>
              <a:rPr lang="en-US" dirty="0" err="1" smtClean="0"/>
              <a:t>bursae</a:t>
            </a:r>
            <a:r>
              <a:rPr lang="en-US" dirty="0" smtClean="0"/>
              <a:t> located between a bony prominences and a muscle or tendon.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ursitis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Bruise or injury to soft tissue that does not break skin.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cut.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aceration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precise cut through skin or other tissue with smooth edges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Pertaining to the Point of reference </a:t>
            </a:r>
          </a:p>
          <a:p>
            <a:pPr marL="0" indent="0">
              <a:buNone/>
            </a:pPr>
            <a:r>
              <a:rPr lang="en-US" dirty="0" smtClean="0"/>
              <a:t>Closest to the midline of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688" y="1554311"/>
            <a:ext cx="487722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451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Forcible tearing away or separation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vulsion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An injury that is caused by a pointed object that pierces or penetrates the skin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uncture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Oxygen required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erobic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 requiring oxygen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naerobic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Ability of a muscular contraction to exert force to move an object (dynamic) or perform work against a fixed object (static)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Ability to accelerate a load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ability of the body to undergo prolonged activity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ndurance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Increasing the work load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Number of times that exercise is performed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</a:t>
            </a:r>
            <a:r>
              <a:rPr lang="en-US" dirty="0" smtClean="0"/>
              <a:t>ange of motion (ROM) in a given joint or combination of joints.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lexibility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Pertaining to the point of reference away</a:t>
            </a:r>
          </a:p>
          <a:p>
            <a:pPr marL="0" indent="0">
              <a:buNone/>
            </a:pPr>
            <a:r>
              <a:rPr lang="en-US" dirty="0" smtClean="0"/>
              <a:t>From the midline of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688" y="1643211"/>
            <a:ext cx="487722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293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Subjective evidence of an abnormal situation within the body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ymptom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Objective evidence of an abnormal situation within the body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Subjective</a:t>
            </a:r>
          </a:p>
          <a:p>
            <a:r>
              <a:rPr lang="en-US" dirty="0" smtClean="0"/>
              <a:t>Objective</a:t>
            </a:r>
          </a:p>
          <a:p>
            <a:r>
              <a:rPr lang="en-US" dirty="0" smtClean="0"/>
              <a:t>Action</a:t>
            </a:r>
          </a:p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SOAP</a:t>
            </a:r>
          </a:p>
        </p:txBody>
      </p:sp>
    </p:spTree>
    <p:extLst>
      <p:ext uri="{BB962C8B-B14F-4D97-AF65-F5344CB8AC3E}">
        <p14:creationId xmlns:p14="http://schemas.microsoft.com/office/powerpoint/2010/main" val="1987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6068" y="2675467"/>
            <a:ext cx="7408333" cy="34506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History </a:t>
            </a:r>
          </a:p>
          <a:p>
            <a:r>
              <a:rPr lang="en-US" dirty="0" smtClean="0"/>
              <a:t>Observation</a:t>
            </a:r>
          </a:p>
          <a:p>
            <a:r>
              <a:rPr lang="en-US" dirty="0" smtClean="0"/>
              <a:t>Palpation</a:t>
            </a:r>
          </a:p>
          <a:p>
            <a:r>
              <a:rPr lang="en-US" dirty="0" smtClean="0"/>
              <a:t>Special Test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HOPS</a:t>
            </a:r>
          </a:p>
        </p:txBody>
      </p:sp>
    </p:spTree>
    <p:extLst>
      <p:ext uri="{BB962C8B-B14F-4D97-AF65-F5344CB8AC3E}">
        <p14:creationId xmlns:p14="http://schemas.microsoft.com/office/powerpoint/2010/main" val="15855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Above or on top of the point of</a:t>
            </a:r>
          </a:p>
          <a:p>
            <a:pPr marL="0" indent="0">
              <a:buNone/>
            </a:pPr>
            <a:r>
              <a:rPr lang="en-US" dirty="0" smtClean="0"/>
              <a:t>Reference.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936" y="1750271"/>
            <a:ext cx="6096528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7662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588</TotalTime>
  <Words>1025</Words>
  <Application>Microsoft Office PowerPoint</Application>
  <PresentationFormat>Widescreen</PresentationFormat>
  <Paragraphs>202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Aharoni</vt:lpstr>
      <vt:lpstr>Arial</vt:lpstr>
      <vt:lpstr>Tw Cen MT</vt:lpstr>
      <vt:lpstr>Droplet</vt:lpstr>
      <vt:lpstr>Medical Terminology</vt:lpstr>
      <vt:lpstr>Anatomical Position </vt:lpstr>
      <vt:lpstr>Prone</vt:lpstr>
      <vt:lpstr>Supine</vt:lpstr>
      <vt:lpstr>Anterior / Ventral</vt:lpstr>
      <vt:lpstr>Posterior / Dorsal</vt:lpstr>
      <vt:lpstr>Medial </vt:lpstr>
      <vt:lpstr>Lateral</vt:lpstr>
      <vt:lpstr>Superior</vt:lpstr>
      <vt:lpstr>Inferior</vt:lpstr>
      <vt:lpstr>Proximal</vt:lpstr>
      <vt:lpstr>Distal</vt:lpstr>
      <vt:lpstr>Deep</vt:lpstr>
      <vt:lpstr>Superficial</vt:lpstr>
      <vt:lpstr>Internal</vt:lpstr>
      <vt:lpstr>External</vt:lpstr>
      <vt:lpstr>Transverse Plane</vt:lpstr>
      <vt:lpstr>Sagittal Plane</vt:lpstr>
      <vt:lpstr>Mid-Sagittal Plane</vt:lpstr>
      <vt:lpstr>ab- </vt:lpstr>
      <vt:lpstr>ad- </vt:lpstr>
      <vt:lpstr>ante- </vt:lpstr>
      <vt:lpstr>circum- </vt:lpstr>
      <vt:lpstr>contra- </vt:lpstr>
      <vt:lpstr>hyper- </vt:lpstr>
      <vt:lpstr>hypo- </vt:lpstr>
      <vt:lpstr>infra- </vt:lpstr>
      <vt:lpstr>infra- </vt:lpstr>
      <vt:lpstr>bilateral</vt:lpstr>
      <vt:lpstr>Flexion</vt:lpstr>
      <vt:lpstr>Extension</vt:lpstr>
      <vt:lpstr>Rotation</vt:lpstr>
      <vt:lpstr>Pronation </vt:lpstr>
      <vt:lpstr>Supination</vt:lpstr>
      <vt:lpstr>Inversion</vt:lpstr>
      <vt:lpstr>Eversion</vt:lpstr>
      <vt:lpstr>Valgus</vt:lpstr>
      <vt:lpstr>Varus</vt:lpstr>
      <vt:lpstr>Soft tissue</vt:lpstr>
      <vt:lpstr>fascia</vt:lpstr>
      <vt:lpstr>Joint capsule</vt:lpstr>
      <vt:lpstr>Eccentric contraction</vt:lpstr>
      <vt:lpstr>Concentric contraction</vt:lpstr>
      <vt:lpstr>Injury</vt:lpstr>
      <vt:lpstr>Accident</vt:lpstr>
      <vt:lpstr>Catastrophic Injury</vt:lpstr>
      <vt:lpstr>Point Tenderness</vt:lpstr>
      <vt:lpstr>contusion</vt:lpstr>
      <vt:lpstr>Hemorrhage </vt:lpstr>
      <vt:lpstr>Ecchymosis</vt:lpstr>
      <vt:lpstr>Hematoma </vt:lpstr>
      <vt:lpstr>Chronic </vt:lpstr>
      <vt:lpstr>Acute </vt:lpstr>
      <vt:lpstr>Joint</vt:lpstr>
      <vt:lpstr>Ligament</vt:lpstr>
      <vt:lpstr>Tendon</vt:lpstr>
      <vt:lpstr>Sprains</vt:lpstr>
      <vt:lpstr>Strains</vt:lpstr>
      <vt:lpstr>Dislocation</vt:lpstr>
      <vt:lpstr>Subluxations</vt:lpstr>
      <vt:lpstr>Fracture </vt:lpstr>
      <vt:lpstr>Avulsion</vt:lpstr>
      <vt:lpstr>“-itis"</vt:lpstr>
      <vt:lpstr>Tendonitis </vt:lpstr>
      <vt:lpstr>Tenosynovitis</vt:lpstr>
      <vt:lpstr>Bursitis</vt:lpstr>
      <vt:lpstr>Contusion</vt:lpstr>
      <vt:lpstr>Laceration</vt:lpstr>
      <vt:lpstr>Incision</vt:lpstr>
      <vt:lpstr>Avulsion</vt:lpstr>
      <vt:lpstr>Puncture</vt:lpstr>
      <vt:lpstr>Aerobic</vt:lpstr>
      <vt:lpstr>Anaerobic</vt:lpstr>
      <vt:lpstr>Strength</vt:lpstr>
      <vt:lpstr>Power</vt:lpstr>
      <vt:lpstr>Endurance</vt:lpstr>
      <vt:lpstr>Intensity</vt:lpstr>
      <vt:lpstr>Frequency</vt:lpstr>
      <vt:lpstr>Flexibility</vt:lpstr>
      <vt:lpstr>Symptom</vt:lpstr>
      <vt:lpstr>Sign</vt:lpstr>
      <vt:lpstr>SOAP</vt:lpstr>
      <vt:lpstr>HOPS</vt:lpstr>
    </vt:vector>
  </TitlesOfParts>
  <Company>Pasadena Independent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</dc:title>
  <dc:creator>Candle Carmichael</dc:creator>
  <cp:lastModifiedBy>Candle Carmichael</cp:lastModifiedBy>
  <cp:revision>17</cp:revision>
  <dcterms:created xsi:type="dcterms:W3CDTF">2014-09-18T13:47:05Z</dcterms:created>
  <dcterms:modified xsi:type="dcterms:W3CDTF">2014-09-25T13:25:35Z</dcterms:modified>
</cp:coreProperties>
</file>