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4" r:id="rId8"/>
    <p:sldId id="265" r:id="rId9"/>
    <p:sldId id="266" r:id="rId10"/>
    <p:sldId id="267" r:id="rId11"/>
    <p:sldId id="268" r:id="rId12"/>
    <p:sldId id="260" r:id="rId13"/>
    <p:sldId id="261" r:id="rId14"/>
    <p:sldId id="269" r:id="rId15"/>
    <p:sldId id="270" r:id="rId16"/>
    <p:sldId id="272" r:id="rId17"/>
    <p:sldId id="273" r:id="rId18"/>
    <p:sldId id="271"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758993-140D-4A0C-A29B-41E381248810}"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524E0-569A-40DC-9203-724392C0151C}" type="slidenum">
              <a:rPr lang="en-US" smtClean="0"/>
              <a:t>‹#›</a:t>
            </a:fld>
            <a:endParaRPr lang="en-US"/>
          </a:p>
        </p:txBody>
      </p:sp>
    </p:spTree>
    <p:extLst>
      <p:ext uri="{BB962C8B-B14F-4D97-AF65-F5344CB8AC3E}">
        <p14:creationId xmlns:p14="http://schemas.microsoft.com/office/powerpoint/2010/main" val="2063172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758993-140D-4A0C-A29B-41E381248810}"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524E0-569A-40DC-9203-724392C0151C}" type="slidenum">
              <a:rPr lang="en-US" smtClean="0"/>
              <a:t>‹#›</a:t>
            </a:fld>
            <a:endParaRPr lang="en-US"/>
          </a:p>
        </p:txBody>
      </p:sp>
    </p:spTree>
    <p:extLst>
      <p:ext uri="{BB962C8B-B14F-4D97-AF65-F5344CB8AC3E}">
        <p14:creationId xmlns:p14="http://schemas.microsoft.com/office/powerpoint/2010/main" val="155813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758993-140D-4A0C-A29B-41E381248810}"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524E0-569A-40DC-9203-724392C0151C}" type="slidenum">
              <a:rPr lang="en-US" smtClean="0"/>
              <a:t>‹#›</a:t>
            </a:fld>
            <a:endParaRPr lang="en-US"/>
          </a:p>
        </p:txBody>
      </p:sp>
    </p:spTree>
    <p:extLst>
      <p:ext uri="{BB962C8B-B14F-4D97-AF65-F5344CB8AC3E}">
        <p14:creationId xmlns:p14="http://schemas.microsoft.com/office/powerpoint/2010/main" val="264085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758993-140D-4A0C-A29B-41E381248810}"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524E0-569A-40DC-9203-724392C0151C}" type="slidenum">
              <a:rPr lang="en-US" smtClean="0"/>
              <a:t>‹#›</a:t>
            </a:fld>
            <a:endParaRPr lang="en-US"/>
          </a:p>
        </p:txBody>
      </p:sp>
    </p:spTree>
    <p:extLst>
      <p:ext uri="{BB962C8B-B14F-4D97-AF65-F5344CB8AC3E}">
        <p14:creationId xmlns:p14="http://schemas.microsoft.com/office/powerpoint/2010/main" val="17222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58993-140D-4A0C-A29B-41E381248810}"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524E0-569A-40DC-9203-724392C0151C}" type="slidenum">
              <a:rPr lang="en-US" smtClean="0"/>
              <a:t>‹#›</a:t>
            </a:fld>
            <a:endParaRPr lang="en-US"/>
          </a:p>
        </p:txBody>
      </p:sp>
    </p:spTree>
    <p:extLst>
      <p:ext uri="{BB962C8B-B14F-4D97-AF65-F5344CB8AC3E}">
        <p14:creationId xmlns:p14="http://schemas.microsoft.com/office/powerpoint/2010/main" val="173129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758993-140D-4A0C-A29B-41E381248810}"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524E0-569A-40DC-9203-724392C0151C}" type="slidenum">
              <a:rPr lang="en-US" smtClean="0"/>
              <a:t>‹#›</a:t>
            </a:fld>
            <a:endParaRPr lang="en-US"/>
          </a:p>
        </p:txBody>
      </p:sp>
    </p:spTree>
    <p:extLst>
      <p:ext uri="{BB962C8B-B14F-4D97-AF65-F5344CB8AC3E}">
        <p14:creationId xmlns:p14="http://schemas.microsoft.com/office/powerpoint/2010/main" val="37736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758993-140D-4A0C-A29B-41E381248810}" type="datetimeFigureOut">
              <a:rPr lang="en-US" smtClean="0"/>
              <a:t>9/26/2016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D524E0-569A-40DC-9203-724392C0151C}" type="slidenum">
              <a:rPr lang="en-US" smtClean="0"/>
              <a:t>‹#›</a:t>
            </a:fld>
            <a:endParaRPr lang="en-US"/>
          </a:p>
        </p:txBody>
      </p:sp>
    </p:spTree>
    <p:extLst>
      <p:ext uri="{BB962C8B-B14F-4D97-AF65-F5344CB8AC3E}">
        <p14:creationId xmlns:p14="http://schemas.microsoft.com/office/powerpoint/2010/main" val="258652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758993-140D-4A0C-A29B-41E381248810}" type="datetimeFigureOut">
              <a:rPr lang="en-US" smtClean="0"/>
              <a:t>9/26/2016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D524E0-569A-40DC-9203-724392C0151C}" type="slidenum">
              <a:rPr lang="en-US" smtClean="0"/>
              <a:t>‹#›</a:t>
            </a:fld>
            <a:endParaRPr lang="en-US"/>
          </a:p>
        </p:txBody>
      </p:sp>
    </p:spTree>
    <p:extLst>
      <p:ext uri="{BB962C8B-B14F-4D97-AF65-F5344CB8AC3E}">
        <p14:creationId xmlns:p14="http://schemas.microsoft.com/office/powerpoint/2010/main" val="42033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58993-140D-4A0C-A29B-41E381248810}" type="datetimeFigureOut">
              <a:rPr lang="en-US" smtClean="0"/>
              <a:t>9/26/2016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D524E0-569A-40DC-9203-724392C0151C}" type="slidenum">
              <a:rPr lang="en-US" smtClean="0"/>
              <a:t>‹#›</a:t>
            </a:fld>
            <a:endParaRPr lang="en-US"/>
          </a:p>
        </p:txBody>
      </p:sp>
    </p:spTree>
    <p:extLst>
      <p:ext uri="{BB962C8B-B14F-4D97-AF65-F5344CB8AC3E}">
        <p14:creationId xmlns:p14="http://schemas.microsoft.com/office/powerpoint/2010/main" val="831725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58993-140D-4A0C-A29B-41E381248810}"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524E0-569A-40DC-9203-724392C0151C}" type="slidenum">
              <a:rPr lang="en-US" smtClean="0"/>
              <a:t>‹#›</a:t>
            </a:fld>
            <a:endParaRPr lang="en-US"/>
          </a:p>
        </p:txBody>
      </p:sp>
    </p:spTree>
    <p:extLst>
      <p:ext uri="{BB962C8B-B14F-4D97-AF65-F5344CB8AC3E}">
        <p14:creationId xmlns:p14="http://schemas.microsoft.com/office/powerpoint/2010/main" val="288695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58993-140D-4A0C-A29B-41E381248810}"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524E0-569A-40DC-9203-724392C0151C}" type="slidenum">
              <a:rPr lang="en-US" smtClean="0"/>
              <a:t>‹#›</a:t>
            </a:fld>
            <a:endParaRPr lang="en-US"/>
          </a:p>
        </p:txBody>
      </p:sp>
    </p:spTree>
    <p:extLst>
      <p:ext uri="{BB962C8B-B14F-4D97-AF65-F5344CB8AC3E}">
        <p14:creationId xmlns:p14="http://schemas.microsoft.com/office/powerpoint/2010/main" val="68591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58993-140D-4A0C-A29B-41E381248810}" type="datetimeFigureOut">
              <a:rPr lang="en-US" smtClean="0"/>
              <a:t>9/26/2016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524E0-569A-40DC-9203-724392C0151C}" type="slidenum">
              <a:rPr lang="en-US" smtClean="0"/>
              <a:t>‹#›</a:t>
            </a:fld>
            <a:endParaRPr lang="en-US"/>
          </a:p>
        </p:txBody>
      </p:sp>
    </p:spTree>
    <p:extLst>
      <p:ext uri="{BB962C8B-B14F-4D97-AF65-F5344CB8AC3E}">
        <p14:creationId xmlns:p14="http://schemas.microsoft.com/office/powerpoint/2010/main" val="248389246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Recognizing Sports Injuries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91707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Spiral </a:t>
            </a:r>
            <a:r>
              <a:rPr lang="en-US" dirty="0" err="1"/>
              <a:t>fx</a:t>
            </a:r>
            <a:endParaRPr lang="en-US" dirty="0"/>
          </a:p>
        </p:txBody>
      </p:sp>
      <p:pic>
        <p:nvPicPr>
          <p:cNvPr id="5" name="Content Placeholder 4"/>
          <p:cNvPicPr>
            <a:picLocks noGrp="1" noChangeAspect="1"/>
          </p:cNvPicPr>
          <p:nvPr>
            <p:ph sz="half" idx="1"/>
          </p:nvPr>
        </p:nvPicPr>
        <p:blipFill>
          <a:blip r:embed="rId2"/>
          <a:stretch>
            <a:fillRect/>
          </a:stretch>
        </p:blipFill>
        <p:spPr>
          <a:xfrm>
            <a:off x="114300" y="1729581"/>
            <a:ext cx="4533900" cy="4267200"/>
          </a:xfrm>
          <a:prstGeom prst="rect">
            <a:avLst/>
          </a:prstGeom>
        </p:spPr>
      </p:pic>
      <p:sp>
        <p:nvSpPr>
          <p:cNvPr id="4" name="Content Placeholder 3"/>
          <p:cNvSpPr>
            <a:spLocks noGrp="1"/>
          </p:cNvSpPr>
          <p:nvPr>
            <p:ph sz="half" idx="2"/>
          </p:nvPr>
        </p:nvSpPr>
        <p:spPr/>
        <p:txBody>
          <a:bodyPr/>
          <a:lstStyle/>
          <a:p>
            <a:r>
              <a:rPr lang="en-US" dirty="0"/>
              <a:t>Have an “S” shape separation. They are fairly common in football and skiing, in which the foot is firmly planted and the body is suddenly rotated.</a:t>
            </a:r>
          </a:p>
        </p:txBody>
      </p:sp>
    </p:spTree>
    <p:extLst>
      <p:ext uri="{BB962C8B-B14F-4D97-AF65-F5344CB8AC3E}">
        <p14:creationId xmlns:p14="http://schemas.microsoft.com/office/powerpoint/2010/main" val="486420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Oblique </a:t>
            </a:r>
            <a:r>
              <a:rPr lang="en-US" dirty="0" err="1"/>
              <a:t>fx</a:t>
            </a:r>
            <a:endParaRPr lang="en-US" dirty="0"/>
          </a:p>
        </p:txBody>
      </p:sp>
      <p:sp>
        <p:nvSpPr>
          <p:cNvPr id="3" name="Content Placeholder 2"/>
          <p:cNvSpPr>
            <a:spLocks noGrp="1"/>
          </p:cNvSpPr>
          <p:nvPr>
            <p:ph sz="half" idx="1"/>
          </p:nvPr>
        </p:nvSpPr>
        <p:spPr/>
        <p:txBody>
          <a:bodyPr/>
          <a:lstStyle/>
          <a:p>
            <a:r>
              <a:rPr lang="en-US" dirty="0"/>
              <a:t>Similar to the spiral </a:t>
            </a:r>
            <a:r>
              <a:rPr lang="en-US" dirty="0" err="1"/>
              <a:t>fx</a:t>
            </a:r>
            <a:r>
              <a:rPr lang="en-US" dirty="0"/>
              <a:t>. They occur when one end receives sudden torsion or twisting and the other end is fixed or </a:t>
            </a:r>
            <a:r>
              <a:rPr lang="en-US" dirty="0" smtClean="0"/>
              <a:t>stabilized</a:t>
            </a:r>
            <a:endParaRPr lang="en-US" dirty="0"/>
          </a:p>
        </p:txBody>
      </p:sp>
      <p:pic>
        <p:nvPicPr>
          <p:cNvPr id="5" name="Content Placeholder 4"/>
          <p:cNvPicPr>
            <a:picLocks noGrp="1" noChangeAspect="1"/>
          </p:cNvPicPr>
          <p:nvPr>
            <p:ph sz="half" idx="2"/>
          </p:nvPr>
        </p:nvPicPr>
        <p:blipFill>
          <a:blip r:embed="rId2"/>
          <a:stretch>
            <a:fillRect/>
          </a:stretch>
        </p:blipFill>
        <p:spPr>
          <a:xfrm>
            <a:off x="4724400" y="1568522"/>
            <a:ext cx="3962400" cy="4502727"/>
          </a:xfrm>
          <a:prstGeom prst="rect">
            <a:avLst/>
          </a:prstGeom>
        </p:spPr>
      </p:pic>
    </p:spTree>
    <p:extLst>
      <p:ext uri="{BB962C8B-B14F-4D97-AF65-F5344CB8AC3E}">
        <p14:creationId xmlns:p14="http://schemas.microsoft.com/office/powerpoint/2010/main" val="967165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Signs and Symptoms of Fractures	</a:t>
            </a:r>
          </a:p>
        </p:txBody>
      </p:sp>
      <p:sp>
        <p:nvSpPr>
          <p:cNvPr id="3" name="Content Placeholder 2"/>
          <p:cNvSpPr>
            <a:spLocks noGrp="1"/>
          </p:cNvSpPr>
          <p:nvPr>
            <p:ph idx="1"/>
          </p:nvPr>
        </p:nvSpPr>
        <p:spPr/>
        <p:txBody>
          <a:bodyPr/>
          <a:lstStyle/>
          <a:p>
            <a:r>
              <a:rPr lang="en-US" dirty="0"/>
              <a:t>Signs and symptoms of a fracture include obvious deformity, point tenderness, swelling, and pain on active and passive movement. Crepitus (popping or a grating sound on movement) may be felt while palpating. </a:t>
            </a:r>
          </a:p>
          <a:p>
            <a:pPr lvl="1"/>
            <a:r>
              <a:rPr lang="en-US" dirty="0"/>
              <a:t>Only an x-ray may determine whether a fracture exists as well as the type of fracture. </a:t>
            </a:r>
          </a:p>
        </p:txBody>
      </p:sp>
    </p:spTree>
    <p:extLst>
      <p:ext uri="{BB962C8B-B14F-4D97-AF65-F5344CB8AC3E}">
        <p14:creationId xmlns:p14="http://schemas.microsoft.com/office/powerpoint/2010/main" val="1946512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 Fractures</a:t>
            </a:r>
          </a:p>
        </p:txBody>
      </p:sp>
      <p:sp>
        <p:nvSpPr>
          <p:cNvPr id="3" name="Content Placeholder 2"/>
          <p:cNvSpPr>
            <a:spLocks noGrp="1"/>
          </p:cNvSpPr>
          <p:nvPr>
            <p:ph idx="1"/>
          </p:nvPr>
        </p:nvSpPr>
        <p:spPr/>
        <p:txBody>
          <a:bodyPr>
            <a:normAutofit fontScale="85000" lnSpcReduction="20000"/>
          </a:bodyPr>
          <a:lstStyle/>
          <a:p>
            <a:r>
              <a:rPr lang="en-US" dirty="0"/>
              <a:t>Most fracture of bone requires immobilization for some period of time. In which case the bone is often casted. </a:t>
            </a:r>
          </a:p>
          <a:p>
            <a:pPr lvl="1"/>
            <a:r>
              <a:rPr lang="en-US" dirty="0"/>
              <a:t>Long bone = 6 weeks</a:t>
            </a:r>
          </a:p>
          <a:p>
            <a:pPr lvl="1"/>
            <a:r>
              <a:rPr lang="en-US" dirty="0"/>
              <a:t>Small bone = 3-4 weeks</a:t>
            </a:r>
          </a:p>
          <a:p>
            <a:r>
              <a:rPr lang="en-US" dirty="0"/>
              <a:t>Casting/immobilizations allows for the osteoblast to lay down the extra bone to form callus.</a:t>
            </a:r>
          </a:p>
          <a:p>
            <a:r>
              <a:rPr lang="en-US" dirty="0"/>
              <a:t>Once the cast is removed the bone must be subjected to normal stresses and strains so that the tensile strength may be regained and osteoclasts may complete the reshaping of the bone by absorbing and remove the osseous tissue. </a:t>
            </a:r>
          </a:p>
        </p:txBody>
      </p:sp>
    </p:spTree>
    <p:extLst>
      <p:ext uri="{BB962C8B-B14F-4D97-AF65-F5344CB8AC3E}">
        <p14:creationId xmlns:p14="http://schemas.microsoft.com/office/powerpoint/2010/main" val="2013077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Stress Fracture</a:t>
            </a:r>
          </a:p>
        </p:txBody>
      </p:sp>
      <p:sp>
        <p:nvSpPr>
          <p:cNvPr id="6" name="Content Placeholder 5"/>
          <p:cNvSpPr>
            <a:spLocks noGrp="1"/>
          </p:cNvSpPr>
          <p:nvPr>
            <p:ph idx="1"/>
          </p:nvPr>
        </p:nvSpPr>
        <p:spPr/>
        <p:txBody>
          <a:bodyPr/>
          <a:lstStyle/>
          <a:p>
            <a:r>
              <a:rPr lang="en-US" dirty="0"/>
              <a:t>Stress fractures result from overuse rather than acute trauma. </a:t>
            </a:r>
          </a:p>
          <a:p>
            <a:r>
              <a:rPr lang="en-US" dirty="0"/>
              <a:t>Repetitive forces transmitted through the bones produce irritations of the periosteum and fatigue fractures of the underlying bone. </a:t>
            </a:r>
          </a:p>
          <a:p>
            <a:r>
              <a:rPr lang="en-US" dirty="0"/>
              <a:t>Pain usually begins as a dull ache and worsens after activity is stopped. </a:t>
            </a:r>
          </a:p>
        </p:txBody>
      </p:sp>
    </p:spTree>
    <p:extLst>
      <p:ext uri="{BB962C8B-B14F-4D97-AF65-F5344CB8AC3E}">
        <p14:creationId xmlns:p14="http://schemas.microsoft.com/office/powerpoint/2010/main" val="3473606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Dislocation/Subluxation</a:t>
            </a:r>
          </a:p>
        </p:txBody>
      </p:sp>
      <p:sp>
        <p:nvSpPr>
          <p:cNvPr id="3" name="Content Placeholder 2"/>
          <p:cNvSpPr>
            <a:spLocks noGrp="1"/>
          </p:cNvSpPr>
          <p:nvPr>
            <p:ph idx="1"/>
          </p:nvPr>
        </p:nvSpPr>
        <p:spPr/>
        <p:txBody>
          <a:bodyPr>
            <a:normAutofit fontScale="77500" lnSpcReduction="20000"/>
          </a:bodyPr>
          <a:lstStyle/>
          <a:p>
            <a:r>
              <a:rPr lang="en-US" dirty="0"/>
              <a:t>A dislocation is a bone that is forced out of alignment and stays out until surgically or manually replaced or reduced. </a:t>
            </a:r>
          </a:p>
          <a:p>
            <a:r>
              <a:rPr lang="en-US" dirty="0"/>
              <a:t>A subluxation is forced out of alignment but goes back into place. </a:t>
            </a:r>
          </a:p>
          <a:p>
            <a:r>
              <a:rPr lang="en-US" dirty="0"/>
              <a:t>Both the dislocation and subluxation will likely result in a rupture of the stabilizing ligaments and tendons surrounding the joint. </a:t>
            </a:r>
          </a:p>
          <a:p>
            <a:r>
              <a:rPr lang="en-US" dirty="0"/>
              <a:t>First time dislocation should be considered and treated as a possible fracture. Dislocations should not be reduced immediately, regardless of where they occur. Inappropriate techniques of reduction may only exacerbate the problem. Return to activity after dislocation or subluxation is largely dependent on the degree of soft tissue damage. </a:t>
            </a:r>
          </a:p>
        </p:txBody>
      </p:sp>
    </p:spTree>
    <p:extLst>
      <p:ext uri="{BB962C8B-B14F-4D97-AF65-F5344CB8AC3E}">
        <p14:creationId xmlns:p14="http://schemas.microsoft.com/office/powerpoint/2010/main" val="1080472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Structures of the Synovial Joint</a:t>
            </a:r>
          </a:p>
        </p:txBody>
      </p:sp>
      <p:pic>
        <p:nvPicPr>
          <p:cNvPr id="4" name="Content Placeholder 3"/>
          <p:cNvPicPr>
            <a:picLocks noGrp="1" noChangeAspect="1"/>
          </p:cNvPicPr>
          <p:nvPr>
            <p:ph idx="1"/>
          </p:nvPr>
        </p:nvPicPr>
        <p:blipFill>
          <a:blip r:embed="rId2"/>
          <a:stretch>
            <a:fillRect/>
          </a:stretch>
        </p:blipFill>
        <p:spPr>
          <a:xfrm>
            <a:off x="149324" y="1440216"/>
            <a:ext cx="8845351" cy="5265384"/>
          </a:xfrm>
          <a:prstGeom prst="rect">
            <a:avLst/>
          </a:prstGeom>
        </p:spPr>
      </p:pic>
    </p:spTree>
    <p:extLst>
      <p:ext uri="{BB962C8B-B14F-4D97-AF65-F5344CB8AC3E}">
        <p14:creationId xmlns:p14="http://schemas.microsoft.com/office/powerpoint/2010/main" val="1838243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Structures </a:t>
            </a:r>
          </a:p>
        </p:txBody>
      </p:sp>
      <p:sp>
        <p:nvSpPr>
          <p:cNvPr id="3" name="Content Placeholder 2"/>
          <p:cNvSpPr>
            <a:spLocks noGrp="1"/>
          </p:cNvSpPr>
          <p:nvPr>
            <p:ph idx="1"/>
          </p:nvPr>
        </p:nvSpPr>
        <p:spPr/>
        <p:txBody>
          <a:bodyPr>
            <a:normAutofit fontScale="62500" lnSpcReduction="20000"/>
          </a:bodyPr>
          <a:lstStyle/>
          <a:p>
            <a:r>
              <a:rPr lang="en-US" dirty="0"/>
              <a:t>Synovial joints are composed of 2 or more bones that articulate with one another to allow motion in 1 or more planes. </a:t>
            </a:r>
          </a:p>
          <a:p>
            <a:r>
              <a:rPr lang="en-US" dirty="0"/>
              <a:t>Articulating surfaces of the bone are lined with very thin, smooth, cartilaginous covering called articular cartilage or hyaline cartilage. </a:t>
            </a:r>
          </a:p>
          <a:p>
            <a:r>
              <a:rPr lang="en-US" dirty="0"/>
              <a:t>The joint is surrounded by a thick ligamentous joint capsule which contains synovial membrane which is highly vascularized and innervated. </a:t>
            </a:r>
          </a:p>
          <a:p>
            <a:r>
              <a:rPr lang="en-US" dirty="0"/>
              <a:t>The synovial membrane produces synovial fluid which functions include lubrication, shock absorption and nutrition of the joint. </a:t>
            </a:r>
          </a:p>
          <a:p>
            <a:r>
              <a:rPr lang="en-US" dirty="0"/>
              <a:t>Mechanoreceptors (nerves) provide information about the relative position of the joint and are found in the fibrous capsule and ligament. </a:t>
            </a:r>
          </a:p>
          <a:p>
            <a:r>
              <a:rPr lang="en-US" dirty="0"/>
              <a:t>Meniscus are thick fibrocartilage wedge-shaped that proved articulation and shock absorption within the joint. </a:t>
            </a:r>
          </a:p>
          <a:p>
            <a:r>
              <a:rPr lang="en-US" dirty="0"/>
              <a:t>Ligaments provide structural support and joint stability. The anatomical position of the ligaments partly determines the motions a joint is capable </a:t>
            </a:r>
            <a:r>
              <a:rPr lang="en-US"/>
              <a:t>of making. </a:t>
            </a:r>
            <a:endParaRPr lang="en-US" dirty="0"/>
          </a:p>
        </p:txBody>
      </p:sp>
    </p:spTree>
    <p:extLst>
      <p:ext uri="{BB962C8B-B14F-4D97-AF65-F5344CB8AC3E}">
        <p14:creationId xmlns:p14="http://schemas.microsoft.com/office/powerpoint/2010/main" val="1482900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Ligament Sprains</a:t>
            </a:r>
          </a:p>
        </p:txBody>
      </p:sp>
      <p:sp>
        <p:nvSpPr>
          <p:cNvPr id="3" name="Content Placeholder 2"/>
          <p:cNvSpPr>
            <a:spLocks noGrp="1"/>
          </p:cNvSpPr>
          <p:nvPr>
            <p:ph idx="1"/>
          </p:nvPr>
        </p:nvSpPr>
        <p:spPr/>
        <p:txBody>
          <a:bodyPr>
            <a:normAutofit fontScale="77500" lnSpcReduction="20000"/>
          </a:bodyPr>
          <a:lstStyle/>
          <a:p>
            <a:r>
              <a:rPr lang="en-US" dirty="0"/>
              <a:t>Injury to a ligament or joint capsule that connects bone to bone. </a:t>
            </a:r>
            <a:endParaRPr lang="en-US" dirty="0" smtClean="0"/>
          </a:p>
          <a:p>
            <a:r>
              <a:rPr lang="en-US" dirty="0" smtClean="0"/>
              <a:t>Grade 1 – is stretching and some separation off the ligamentous fibers with minimal instability. </a:t>
            </a:r>
          </a:p>
          <a:p>
            <a:r>
              <a:rPr lang="en-US" dirty="0" smtClean="0"/>
              <a:t>Grade 2 – some tearing and separation of the ligament fibers with moderate instability. Moderate swelling and joint stiffness should be expected.</a:t>
            </a:r>
          </a:p>
          <a:p>
            <a:r>
              <a:rPr lang="en-US" dirty="0" smtClean="0"/>
              <a:t>Grade 3 – total tearing of the ligament which leads to complete instability. </a:t>
            </a:r>
          </a:p>
          <a:p>
            <a:pPr lvl="1"/>
            <a:r>
              <a:rPr lang="en-US" dirty="0" smtClean="0"/>
              <a:t>Initially severe pain, followed by little or no pain as a result off total disruption of nerve fibers. Swelling, joint tenderness and extremely stiff. </a:t>
            </a:r>
          </a:p>
          <a:p>
            <a:pPr lvl="1"/>
            <a:r>
              <a:rPr lang="en-US" dirty="0" smtClean="0"/>
              <a:t>Some grade 3 sprains will require surgery to repair. </a:t>
            </a:r>
            <a:endParaRPr lang="en-US" dirty="0"/>
          </a:p>
        </p:txBody>
      </p:sp>
    </p:spTree>
    <p:extLst>
      <p:ext uri="{BB962C8B-B14F-4D97-AF65-F5344CB8AC3E}">
        <p14:creationId xmlns:p14="http://schemas.microsoft.com/office/powerpoint/2010/main" val="899949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Rehabilitation of Sprains</a:t>
            </a:r>
            <a:endParaRPr lang="en-US" dirty="0"/>
          </a:p>
        </p:txBody>
      </p:sp>
      <p:sp>
        <p:nvSpPr>
          <p:cNvPr id="3" name="Content Placeholder 2"/>
          <p:cNvSpPr>
            <a:spLocks noGrp="1"/>
          </p:cNvSpPr>
          <p:nvPr>
            <p:ph idx="1"/>
          </p:nvPr>
        </p:nvSpPr>
        <p:spPr/>
        <p:txBody>
          <a:bodyPr/>
          <a:lstStyle/>
          <a:p>
            <a:r>
              <a:rPr lang="en-US" dirty="0" smtClean="0"/>
              <a:t>The rehabilitation process for the sprains with a grading points of 1 and 2 is all about restoring stability by preventing the formation of inelastic scar tissue. By restoring the stability the surrounding structures such as the muscles and tendons will also be strengthened. In the case of a grade 3 sprain immobilization/surgery may be in order to help the congruency of the fibers reform. </a:t>
            </a:r>
            <a:endParaRPr lang="en-US" dirty="0"/>
          </a:p>
        </p:txBody>
      </p:sp>
    </p:spTree>
    <p:extLst>
      <p:ext uri="{BB962C8B-B14F-4D97-AF65-F5344CB8AC3E}">
        <p14:creationId xmlns:p14="http://schemas.microsoft.com/office/powerpoint/2010/main" val="3555796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Bones</a:t>
            </a:r>
          </a:p>
        </p:txBody>
      </p:sp>
      <p:sp>
        <p:nvSpPr>
          <p:cNvPr id="3" name="Content Placeholder 2"/>
          <p:cNvSpPr>
            <a:spLocks noGrp="1"/>
          </p:cNvSpPr>
          <p:nvPr>
            <p:ph idx="1"/>
          </p:nvPr>
        </p:nvSpPr>
        <p:spPr>
          <a:xfrm>
            <a:off x="457200" y="1066800"/>
            <a:ext cx="8229600" cy="5638800"/>
          </a:xfrm>
        </p:spPr>
        <p:txBody>
          <a:bodyPr>
            <a:normAutofit fontScale="92500" lnSpcReduction="20000"/>
          </a:bodyPr>
          <a:lstStyle/>
          <a:p>
            <a:r>
              <a:rPr lang="en-US" dirty="0"/>
              <a:t>Structure of long bones</a:t>
            </a:r>
          </a:p>
          <a:p>
            <a:pPr lvl="1"/>
            <a:r>
              <a:rPr lang="en-US" dirty="0"/>
              <a:t>Diaphysis : the main shaft of the bone which is hollow, cylindrical and covered by compact bone</a:t>
            </a:r>
          </a:p>
          <a:p>
            <a:pPr lvl="1"/>
            <a:r>
              <a:rPr lang="en-US" dirty="0"/>
              <a:t>Epiphysis : located at the ends of the long bone which contain the growth area (growth plates)</a:t>
            </a:r>
          </a:p>
          <a:p>
            <a:pPr lvl="1"/>
            <a:r>
              <a:rPr lang="en-US" dirty="0"/>
              <a:t>Articular Cartilage : which covers the joint surfaces of the epiphysis. This provides protection during movement and cushions which jars and blows to the joint. (covers the epiphysis aspect)</a:t>
            </a:r>
          </a:p>
          <a:p>
            <a:pPr lvl="1"/>
            <a:r>
              <a:rPr lang="en-US" dirty="0"/>
              <a:t>Periosteum: is a dense, white, fibrous membrane that covers the bone surface except for joint location (covers the diaphysis)  This is where the blood vessels and osteoblasts (bone-forming cells)</a:t>
            </a:r>
          </a:p>
          <a:p>
            <a:pPr lvl="2"/>
            <a:r>
              <a:rPr lang="en-US" dirty="0"/>
              <a:t>Blood vessels provide nutrition to the bone and osteoblasts provide bone growth and repair. </a:t>
            </a:r>
          </a:p>
          <a:p>
            <a:pPr lvl="1"/>
            <a:endParaRPr lang="en-US" dirty="0"/>
          </a:p>
          <a:p>
            <a:pPr lvl="1"/>
            <a:endParaRPr lang="en-US" dirty="0"/>
          </a:p>
        </p:txBody>
      </p:sp>
    </p:spTree>
    <p:extLst>
      <p:ext uri="{BB962C8B-B14F-4D97-AF65-F5344CB8AC3E}">
        <p14:creationId xmlns:p14="http://schemas.microsoft.com/office/powerpoint/2010/main" val="3128882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Contusions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Contusion is just another name for a bruise. </a:t>
            </a:r>
          </a:p>
          <a:p>
            <a:r>
              <a:rPr lang="en-US" dirty="0" smtClean="0"/>
              <a:t>MOI (mechanism of injury) that produces a bruise involves and impact from some external object which causes the soft tissue (skin, fat, muscle) to be compressed against hard bone. </a:t>
            </a:r>
          </a:p>
          <a:p>
            <a:r>
              <a:rPr lang="en-US" dirty="0" smtClean="0"/>
              <a:t>If the blow is hard enough then capillaries are torn which allows bleeding into the tissue. Bluish/purple discoloration of the skin may be observed, pain may be experienced on active movement. </a:t>
            </a:r>
            <a:endParaRPr lang="en-US" dirty="0"/>
          </a:p>
        </p:txBody>
      </p:sp>
    </p:spTree>
    <p:extLst>
      <p:ext uri="{BB962C8B-B14F-4D97-AF65-F5344CB8AC3E}">
        <p14:creationId xmlns:p14="http://schemas.microsoft.com/office/powerpoint/2010/main" val="18249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Contusion Continued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Myositis </a:t>
            </a:r>
            <a:r>
              <a:rPr lang="en-US" dirty="0" err="1" smtClean="0"/>
              <a:t>ossificans</a:t>
            </a:r>
            <a:r>
              <a:rPr lang="en-US" dirty="0" smtClean="0"/>
              <a:t> (calcium deposits that result from repeated trauma) occurs when the same area is subjected to the repeated blows and calcium deposits accumulate in the injured area. These calcium formations may significantly impair movement due to a calcium spur. The spur may cause sheering of the surrounding muscle fibers. The best way to prevent myositis </a:t>
            </a:r>
            <a:r>
              <a:rPr lang="en-US" dirty="0" err="1" smtClean="0"/>
              <a:t>ossificans</a:t>
            </a:r>
            <a:r>
              <a:rPr lang="en-US" dirty="0" smtClean="0"/>
              <a:t> is to pad the area so that the repeated force from the blows are distributed throughout the muscle fibers and not just the localized area. The 2 areas mostly affected during athletics would be the quadriceps muscles and the bicep muscles. </a:t>
            </a:r>
            <a:endParaRPr lang="en-US" dirty="0"/>
          </a:p>
        </p:txBody>
      </p:sp>
    </p:spTree>
    <p:extLst>
      <p:ext uri="{BB962C8B-B14F-4D97-AF65-F5344CB8AC3E}">
        <p14:creationId xmlns:p14="http://schemas.microsoft.com/office/powerpoint/2010/main" val="1237331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Strains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Muscles are composed of separate fibers that are capable of simultaneous contraction when stimulated by the central nervous system. Each muscle is attached to bone at both ends by strong relatively inelastic tendons that cross over joints. If the muscle is overstretched or forced to contract against high loads or heavy resistance, separation or tearing of the muscle fibers may occur. </a:t>
            </a:r>
          </a:p>
          <a:p>
            <a:r>
              <a:rPr lang="en-US" dirty="0" smtClean="0"/>
              <a:t>Muscle strain is a stretch, tear, or rip in the muscle or its tendon. </a:t>
            </a:r>
          </a:p>
          <a:p>
            <a:pPr lvl="1"/>
            <a:r>
              <a:rPr lang="en-US" dirty="0" smtClean="0"/>
              <a:t>Grade 1 : some stretching or slight tearing of the fibers. Movement is painful, but full range of motion is possible. </a:t>
            </a:r>
          </a:p>
          <a:p>
            <a:pPr lvl="1"/>
            <a:r>
              <a:rPr lang="en-US" dirty="0" smtClean="0"/>
              <a:t>Grade 2 : a number of the fibers have been torn and active contraction of the muscle is extremely painful. A depression or divot can be felt in the muscle belly. Swelling may occur due to capillary bleeding, therefore some discoloration may occur. </a:t>
            </a:r>
          </a:p>
          <a:p>
            <a:pPr lvl="1"/>
            <a:r>
              <a:rPr lang="en-US" dirty="0" smtClean="0"/>
              <a:t>Grade 3 : a complete rupture of the muscle belly occurs. Initially pain is intense but quickly diminishes because of complete nerve fiber separation. Significant impairment or a total loss of movement. </a:t>
            </a:r>
            <a:endParaRPr lang="en-US" dirty="0"/>
          </a:p>
        </p:txBody>
      </p:sp>
    </p:spTree>
    <p:extLst>
      <p:ext uri="{BB962C8B-B14F-4D97-AF65-F5344CB8AC3E}">
        <p14:creationId xmlns:p14="http://schemas.microsoft.com/office/powerpoint/2010/main" val="3429669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Guarding</a:t>
            </a:r>
            <a:endParaRPr lang="en-US" dirty="0"/>
          </a:p>
        </p:txBody>
      </p:sp>
      <p:sp>
        <p:nvSpPr>
          <p:cNvPr id="3" name="Content Placeholder 2"/>
          <p:cNvSpPr>
            <a:spLocks noGrp="1"/>
          </p:cNvSpPr>
          <p:nvPr>
            <p:ph idx="1"/>
          </p:nvPr>
        </p:nvSpPr>
        <p:spPr/>
        <p:txBody>
          <a:bodyPr/>
          <a:lstStyle/>
          <a:p>
            <a:r>
              <a:rPr lang="en-US" dirty="0" smtClean="0"/>
              <a:t>A muscle contraction in response to pain. In affect at attempting to splint the area that is injured, thus minimizing pain by limiting movement. </a:t>
            </a:r>
            <a:endParaRPr lang="en-US" dirty="0"/>
          </a:p>
        </p:txBody>
      </p:sp>
    </p:spTree>
    <p:extLst>
      <p:ext uri="{BB962C8B-B14F-4D97-AF65-F5344CB8AC3E}">
        <p14:creationId xmlns:p14="http://schemas.microsoft.com/office/powerpoint/2010/main" val="2064669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Cramps</a:t>
            </a:r>
            <a:endParaRPr lang="en-US" dirty="0"/>
          </a:p>
        </p:txBody>
      </p:sp>
      <p:sp>
        <p:nvSpPr>
          <p:cNvPr id="3" name="Content Placeholder 2"/>
          <p:cNvSpPr>
            <a:spLocks noGrp="1"/>
          </p:cNvSpPr>
          <p:nvPr>
            <p:ph idx="1"/>
          </p:nvPr>
        </p:nvSpPr>
        <p:spPr/>
        <p:txBody>
          <a:bodyPr/>
          <a:lstStyle/>
          <a:p>
            <a:r>
              <a:rPr lang="en-US" dirty="0" smtClean="0"/>
              <a:t>Are extremely painful involuntary muscle contractions that occur most commonly in the  calf, abdomen, or hamstrings. Cramping of muscles may be due to heat with the loss of fluids and electrolytes, however, not all muscle cramps are from such instances. </a:t>
            </a:r>
            <a:endParaRPr lang="en-US" dirty="0"/>
          </a:p>
        </p:txBody>
      </p:sp>
    </p:spTree>
    <p:extLst>
      <p:ext uri="{BB962C8B-B14F-4D97-AF65-F5344CB8AC3E}">
        <p14:creationId xmlns:p14="http://schemas.microsoft.com/office/powerpoint/2010/main" val="383428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Soreness</a:t>
            </a:r>
            <a:endParaRPr lang="en-US" dirty="0"/>
          </a:p>
        </p:txBody>
      </p:sp>
      <p:sp>
        <p:nvSpPr>
          <p:cNvPr id="3" name="Content Placeholder 2"/>
          <p:cNvSpPr>
            <a:spLocks noGrp="1"/>
          </p:cNvSpPr>
          <p:nvPr>
            <p:ph idx="1"/>
          </p:nvPr>
        </p:nvSpPr>
        <p:spPr/>
        <p:txBody>
          <a:bodyPr/>
          <a:lstStyle/>
          <a:p>
            <a:r>
              <a:rPr lang="en-US" dirty="0" smtClean="0"/>
              <a:t>Overexertion in the strenuous muscular exercise </a:t>
            </a:r>
            <a:r>
              <a:rPr lang="en-US" dirty="0"/>
              <a:t> </a:t>
            </a:r>
            <a:r>
              <a:rPr lang="en-US" dirty="0" smtClean="0"/>
              <a:t>often results in muscle pain. </a:t>
            </a:r>
          </a:p>
          <a:p>
            <a:pPr lvl="1"/>
            <a:r>
              <a:rPr lang="en-US" dirty="0" smtClean="0"/>
              <a:t>Active onset muscle soreness occurs during activity or immediately after exercise. Usually associated with fatigue. </a:t>
            </a:r>
          </a:p>
          <a:p>
            <a:pPr lvl="1"/>
            <a:r>
              <a:rPr lang="en-US" dirty="0" smtClean="0"/>
              <a:t>DOMS (Delayed onset muscle soreness) </a:t>
            </a:r>
          </a:p>
          <a:p>
            <a:pPr lvl="2"/>
            <a:r>
              <a:rPr lang="en-US" dirty="0" smtClean="0"/>
              <a:t>Normally takes 24-48 hours to experience. Will dissipate roughly 3-4 days later.</a:t>
            </a:r>
          </a:p>
          <a:p>
            <a:pPr marL="457200" lvl="1" indent="0">
              <a:buNone/>
            </a:pPr>
            <a:endParaRPr lang="en-US" dirty="0"/>
          </a:p>
        </p:txBody>
      </p:sp>
    </p:spTree>
    <p:extLst>
      <p:ext uri="{BB962C8B-B14F-4D97-AF65-F5344CB8AC3E}">
        <p14:creationId xmlns:p14="http://schemas.microsoft.com/office/powerpoint/2010/main" val="3571056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Injuries</a:t>
            </a:r>
            <a:endParaRPr lang="en-US" dirty="0"/>
          </a:p>
        </p:txBody>
      </p:sp>
      <p:sp>
        <p:nvSpPr>
          <p:cNvPr id="3" name="Content Placeholder 2"/>
          <p:cNvSpPr>
            <a:spLocks noGrp="1"/>
          </p:cNvSpPr>
          <p:nvPr>
            <p:ph idx="1"/>
          </p:nvPr>
        </p:nvSpPr>
        <p:spPr/>
        <p:txBody>
          <a:bodyPr/>
          <a:lstStyle/>
          <a:p>
            <a:r>
              <a:rPr lang="en-US" dirty="0" smtClean="0"/>
              <a:t>Trauma that directly affects the nerves. </a:t>
            </a:r>
          </a:p>
          <a:p>
            <a:pPr lvl="1"/>
            <a:r>
              <a:rPr lang="en-US" dirty="0" smtClean="0"/>
              <a:t>Paresthesia : numbness/tingling</a:t>
            </a:r>
          </a:p>
          <a:p>
            <a:pPr lvl="1"/>
            <a:r>
              <a:rPr lang="en-US" dirty="0" smtClean="0"/>
              <a:t>Hypoesthesia : diminished sense of feeling </a:t>
            </a:r>
          </a:p>
          <a:p>
            <a:pPr lvl="1"/>
            <a:r>
              <a:rPr lang="en-US" dirty="0"/>
              <a:t>H</a:t>
            </a:r>
            <a:r>
              <a:rPr lang="en-US" dirty="0" smtClean="0"/>
              <a:t>yperesthesia : increased sense of feeling such as pain or touch</a:t>
            </a:r>
          </a:p>
          <a:p>
            <a:pPr lvl="1"/>
            <a:r>
              <a:rPr lang="en-US" dirty="0" smtClean="0"/>
              <a:t>Neuritis : chronic nerve problems. </a:t>
            </a:r>
          </a:p>
          <a:p>
            <a:pPr lvl="1"/>
            <a:r>
              <a:rPr lang="en-US" dirty="0" smtClean="0"/>
              <a:t>CNS – central nervous system (includes the brain and spinal column) </a:t>
            </a:r>
          </a:p>
          <a:p>
            <a:pPr lvl="1"/>
            <a:r>
              <a:rPr lang="en-US" dirty="0" smtClean="0"/>
              <a:t>PNS – peripheral nervous system</a:t>
            </a:r>
            <a:endParaRPr lang="en-US" dirty="0"/>
          </a:p>
        </p:txBody>
      </p:sp>
    </p:spTree>
    <p:extLst>
      <p:ext uri="{BB962C8B-B14F-4D97-AF65-F5344CB8AC3E}">
        <p14:creationId xmlns:p14="http://schemas.microsoft.com/office/powerpoint/2010/main" val="4278463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Injuries	</a:t>
            </a:r>
            <a:endParaRPr lang="en-US" dirty="0"/>
          </a:p>
        </p:txBody>
      </p:sp>
      <p:sp>
        <p:nvSpPr>
          <p:cNvPr id="3" name="Content Placeholder 2"/>
          <p:cNvSpPr>
            <a:spLocks noGrp="1"/>
          </p:cNvSpPr>
          <p:nvPr>
            <p:ph idx="1"/>
          </p:nvPr>
        </p:nvSpPr>
        <p:spPr/>
        <p:txBody>
          <a:bodyPr/>
          <a:lstStyle/>
          <a:p>
            <a:r>
              <a:rPr lang="en-US" dirty="0" smtClean="0"/>
              <a:t>Tendonitis</a:t>
            </a:r>
          </a:p>
          <a:p>
            <a:r>
              <a:rPr lang="en-US" dirty="0" smtClean="0"/>
              <a:t>Crepitus</a:t>
            </a:r>
          </a:p>
          <a:p>
            <a:r>
              <a:rPr lang="en-US" dirty="0" smtClean="0"/>
              <a:t>Tenosynovitis</a:t>
            </a:r>
          </a:p>
          <a:p>
            <a:r>
              <a:rPr lang="en-US" dirty="0" smtClean="0"/>
              <a:t>Bursitis</a:t>
            </a:r>
          </a:p>
          <a:p>
            <a:r>
              <a:rPr lang="en-US" dirty="0" smtClean="0"/>
              <a:t>Osteoarthritis</a:t>
            </a:r>
            <a:endParaRPr lang="en-US" dirty="0"/>
          </a:p>
        </p:txBody>
      </p:sp>
    </p:spTree>
    <p:extLst>
      <p:ext uri="{BB962C8B-B14F-4D97-AF65-F5344CB8AC3E}">
        <p14:creationId xmlns:p14="http://schemas.microsoft.com/office/powerpoint/2010/main" val="1511202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Healing Process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Inflammatory response phase : most critical phase. Occurs during the onsite of injury to 4 days post injury. During this phase the phagocytic cells clean up the mess created by the injury. </a:t>
            </a:r>
          </a:p>
          <a:p>
            <a:r>
              <a:rPr lang="en-US" dirty="0" smtClean="0"/>
              <a:t>Fibroblastic Repair: between a few hours up to 6 weeks. Fibroplasia, scar formation. May still be point tender, most pain described with only certain movements, not all. </a:t>
            </a:r>
          </a:p>
          <a:p>
            <a:r>
              <a:rPr lang="en-US" dirty="0" smtClean="0"/>
              <a:t>Maturation-Remodeling Phase: occurs between 3 weeks to several years for the maximum efficiency.</a:t>
            </a:r>
            <a:endParaRPr lang="en-US" dirty="0"/>
          </a:p>
        </p:txBody>
      </p:sp>
    </p:spTree>
    <p:extLst>
      <p:ext uri="{BB962C8B-B14F-4D97-AF65-F5344CB8AC3E}">
        <p14:creationId xmlns:p14="http://schemas.microsoft.com/office/powerpoint/2010/main" val="1258790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Anatomy</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75102"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357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Fractures</a:t>
            </a:r>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r>
              <a:rPr lang="en-US" dirty="0"/>
              <a:t>Open fracture: overlying skin is lacerated by protruding bone fragments: there is enough displacement of the fractured ends that the bone actually breaks trough surrounding tissues, including the skin</a:t>
            </a:r>
          </a:p>
          <a:p>
            <a:r>
              <a:rPr lang="en-US" dirty="0"/>
              <a:t>Closed fracture: Does not penetrate superficial tissue: one in which there is little or no movement or displacement of the broken bone.</a:t>
            </a:r>
          </a:p>
          <a:p>
            <a:r>
              <a:rPr lang="en-US" dirty="0"/>
              <a:t>Long bones can be stressed or forced to fail by tension, compression, bending , twisting(torsion), and shearing. </a:t>
            </a:r>
          </a:p>
        </p:txBody>
      </p:sp>
    </p:spTree>
    <p:extLst>
      <p:ext uri="{BB962C8B-B14F-4D97-AF65-F5344CB8AC3E}">
        <p14:creationId xmlns:p14="http://schemas.microsoft.com/office/powerpoint/2010/main" val="867182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Fractures (</a:t>
            </a:r>
            <a:r>
              <a:rPr lang="en-US" dirty="0" err="1"/>
              <a:t>fx</a:t>
            </a:r>
            <a:r>
              <a:rPr lang="en-US" dirty="0"/>
              <a: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03" y="2721077"/>
            <a:ext cx="912839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78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Greenstick </a:t>
            </a:r>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28599" y="3962400"/>
            <a:ext cx="2771775" cy="2858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3733800" y="1219200"/>
            <a:ext cx="4953000" cy="4906963"/>
          </a:xfrm>
        </p:spPr>
        <p:txBody>
          <a:bodyPr>
            <a:normAutofit/>
          </a:bodyPr>
          <a:lstStyle/>
          <a:p>
            <a:r>
              <a:rPr lang="en-US" dirty="0"/>
              <a:t>Greenstick </a:t>
            </a:r>
            <a:r>
              <a:rPr lang="en-US" dirty="0" err="1"/>
              <a:t>fx</a:t>
            </a:r>
            <a:r>
              <a:rPr lang="en-US" dirty="0"/>
              <a:t> are incomplete breaks in the bone that have not completely ossified. They occur most freque3ntly in the convex bone surface, keeping the concave surface intact. The name is derived from the similarly of such fractures to the break in a green twig taken from a tree.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27717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917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Comminuted </a:t>
            </a:r>
            <a:r>
              <a:rPr lang="en-US" dirty="0" err="1"/>
              <a:t>fx</a:t>
            </a:r>
            <a:endParaRPr lang="en-US" dirty="0"/>
          </a:p>
        </p:txBody>
      </p:sp>
      <p:sp>
        <p:nvSpPr>
          <p:cNvPr id="3" name="Content Placeholder 2"/>
          <p:cNvSpPr>
            <a:spLocks noGrp="1"/>
          </p:cNvSpPr>
          <p:nvPr>
            <p:ph sz="half" idx="1"/>
          </p:nvPr>
        </p:nvSpPr>
        <p:spPr/>
        <p:txBody>
          <a:bodyPr/>
          <a:lstStyle/>
          <a:p>
            <a:r>
              <a:rPr lang="en-US" dirty="0"/>
              <a:t>Consist of 3 or more fragments at the fracture site. They can be caused by a hard blow or a fall in an awkward position. </a:t>
            </a: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14800" y="2971800"/>
            <a:ext cx="50292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084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Transverse </a:t>
            </a:r>
            <a:r>
              <a:rPr lang="en-US" dirty="0" err="1"/>
              <a:t>fx</a:t>
            </a:r>
            <a:endParaRPr lang="en-US" dirty="0"/>
          </a:p>
        </p:txBody>
      </p:sp>
      <p:pic>
        <p:nvPicPr>
          <p:cNvPr id="5" name="Content Placeholder 4"/>
          <p:cNvPicPr>
            <a:picLocks noGrp="1" noChangeAspect="1"/>
          </p:cNvPicPr>
          <p:nvPr>
            <p:ph sz="half" idx="1"/>
          </p:nvPr>
        </p:nvPicPr>
        <p:blipFill>
          <a:blip r:embed="rId2"/>
          <a:stretch>
            <a:fillRect/>
          </a:stretch>
        </p:blipFill>
        <p:spPr>
          <a:xfrm>
            <a:off x="192881" y="1828006"/>
            <a:ext cx="4480719" cy="4480719"/>
          </a:xfrm>
          <a:prstGeom prst="rect">
            <a:avLst/>
          </a:prstGeom>
        </p:spPr>
      </p:pic>
      <p:sp>
        <p:nvSpPr>
          <p:cNvPr id="4" name="Content Placeholder 3"/>
          <p:cNvSpPr>
            <a:spLocks noGrp="1"/>
          </p:cNvSpPr>
          <p:nvPr>
            <p:ph sz="half" idx="2"/>
          </p:nvPr>
        </p:nvSpPr>
        <p:spPr/>
        <p:txBody>
          <a:bodyPr/>
          <a:lstStyle/>
          <a:p>
            <a:r>
              <a:rPr lang="en-US" dirty="0"/>
              <a:t>Occur in a straight line. A direct outside blow usually causes this injury.  </a:t>
            </a:r>
          </a:p>
        </p:txBody>
      </p:sp>
    </p:spTree>
    <p:extLst>
      <p:ext uri="{BB962C8B-B14F-4D97-AF65-F5344CB8AC3E}">
        <p14:creationId xmlns:p14="http://schemas.microsoft.com/office/powerpoint/2010/main" val="1734198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a:t>
            </a:r>
            <a:r>
              <a:rPr lang="en-US" dirty="0" err="1"/>
              <a:t>fx</a:t>
            </a:r>
            <a:endParaRPr lang="en-US" dirty="0"/>
          </a:p>
        </p:txBody>
      </p:sp>
      <p:sp>
        <p:nvSpPr>
          <p:cNvPr id="3" name="Content Placeholder 2"/>
          <p:cNvSpPr>
            <a:spLocks noGrp="1"/>
          </p:cNvSpPr>
          <p:nvPr>
            <p:ph sz="half" idx="1"/>
          </p:nvPr>
        </p:nvSpPr>
        <p:spPr/>
        <p:txBody>
          <a:bodyPr/>
          <a:lstStyle/>
          <a:p>
            <a:r>
              <a:rPr lang="en-US" dirty="0"/>
              <a:t>Are those in which the one splits along its length. They are often the result of jumping from a height and landing in such a way as to apply force or stress to the long axis. </a:t>
            </a:r>
          </a:p>
        </p:txBody>
      </p:sp>
      <p:pic>
        <p:nvPicPr>
          <p:cNvPr id="5" name="Content Placeholder 4"/>
          <p:cNvPicPr>
            <a:picLocks noGrp="1" noChangeAspect="1"/>
          </p:cNvPicPr>
          <p:nvPr>
            <p:ph sz="half" idx="2"/>
          </p:nvPr>
        </p:nvPicPr>
        <p:blipFill>
          <a:blip r:embed="rId2"/>
          <a:stretch>
            <a:fillRect/>
          </a:stretch>
        </p:blipFill>
        <p:spPr>
          <a:xfrm>
            <a:off x="4594578" y="1465222"/>
            <a:ext cx="4092222" cy="3954503"/>
          </a:xfrm>
          <a:prstGeom prst="rect">
            <a:avLst/>
          </a:prstGeom>
        </p:spPr>
      </p:pic>
    </p:spTree>
    <p:extLst>
      <p:ext uri="{BB962C8B-B14F-4D97-AF65-F5344CB8AC3E}">
        <p14:creationId xmlns:p14="http://schemas.microsoft.com/office/powerpoint/2010/main" val="3412441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TotalTime>
  <Words>1704</Words>
  <Application>Microsoft Office PowerPoint</Application>
  <PresentationFormat>On-screen Show (4:3)</PresentationFormat>
  <Paragraphs>101</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Recognizing Sports Injuries</vt:lpstr>
      <vt:lpstr>Bones</vt:lpstr>
      <vt:lpstr>Bone Anatomy</vt:lpstr>
      <vt:lpstr>Fractures</vt:lpstr>
      <vt:lpstr>Types of Fractures (fx)</vt:lpstr>
      <vt:lpstr>Greenstick </vt:lpstr>
      <vt:lpstr>Comminuted fx</vt:lpstr>
      <vt:lpstr>Transverse fx</vt:lpstr>
      <vt:lpstr>Linear fx</vt:lpstr>
      <vt:lpstr>Spiral fx</vt:lpstr>
      <vt:lpstr>Oblique fx</vt:lpstr>
      <vt:lpstr>Signs and Symptoms of Fractures </vt:lpstr>
      <vt:lpstr>Healing Fractures</vt:lpstr>
      <vt:lpstr>Stress Fracture</vt:lpstr>
      <vt:lpstr>Dislocation/Subluxation</vt:lpstr>
      <vt:lpstr>Structures of the Synovial Joint</vt:lpstr>
      <vt:lpstr>Joint Structures </vt:lpstr>
      <vt:lpstr>Ligament Sprains</vt:lpstr>
      <vt:lpstr>Rehabilitation of Sprains</vt:lpstr>
      <vt:lpstr>Contusions</vt:lpstr>
      <vt:lpstr>Contusion Continued </vt:lpstr>
      <vt:lpstr>Muscle Strains</vt:lpstr>
      <vt:lpstr>Muscle Guarding</vt:lpstr>
      <vt:lpstr>Muscle Cramps</vt:lpstr>
      <vt:lpstr>Muscle Soreness</vt:lpstr>
      <vt:lpstr>Nerve Injuries</vt:lpstr>
      <vt:lpstr>Chronic Injuries </vt:lpstr>
      <vt:lpstr>Healing Process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Recognizing Sports Injuries</dc:title>
  <dc:creator>Larson</dc:creator>
  <cp:lastModifiedBy>Candle_Carmichael</cp:lastModifiedBy>
  <cp:revision>35</cp:revision>
  <dcterms:created xsi:type="dcterms:W3CDTF">2016-09-17T18:33:02Z</dcterms:created>
  <dcterms:modified xsi:type="dcterms:W3CDTF">2016-09-26T11:53:20Z</dcterms:modified>
</cp:coreProperties>
</file>