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62" r:id="rId4"/>
    <p:sldId id="259" r:id="rId5"/>
    <p:sldId id="264" r:id="rId6"/>
    <p:sldId id="263" r:id="rId7"/>
    <p:sldId id="258" r:id="rId8"/>
    <p:sldId id="265" r:id="rId9"/>
    <p:sldId id="266" r:id="rId10"/>
    <p:sldId id="267" r:id="rId11"/>
    <p:sldId id="268" r:id="rId12"/>
    <p:sldId id="269" r:id="rId13"/>
    <p:sldId id="260"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219642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333650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492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44473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896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1625928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406347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293631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36606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2AD4-4F0F-42CD-BD62-DB56772B64B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214734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B2AD4-4F0F-42CD-BD62-DB56772B64B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392292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B2AD4-4F0F-42CD-BD62-DB56772B64BE}" type="datetimeFigureOut">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42654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3B2AD4-4F0F-42CD-BD62-DB56772B64BE}" type="datetimeFigureOut">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127461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B2AD4-4F0F-42CD-BD62-DB56772B64BE}" type="datetimeFigureOut">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34951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2AD4-4F0F-42CD-BD62-DB56772B64B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271901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2AD4-4F0F-42CD-BD62-DB56772B64B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A5259-55D5-4563-9E75-A77CF3398C44}" type="slidenum">
              <a:rPr lang="en-US" smtClean="0"/>
              <a:t>‹#›</a:t>
            </a:fld>
            <a:endParaRPr lang="en-US"/>
          </a:p>
        </p:txBody>
      </p:sp>
    </p:spTree>
    <p:extLst>
      <p:ext uri="{BB962C8B-B14F-4D97-AF65-F5344CB8AC3E}">
        <p14:creationId xmlns:p14="http://schemas.microsoft.com/office/powerpoint/2010/main" val="16283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3B2AD4-4F0F-42CD-BD62-DB56772B64BE}" type="datetimeFigureOut">
              <a:rPr lang="en-US" smtClean="0"/>
              <a:t>1/8/2015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5AA5259-55D5-4563-9E75-A77CF3398C44}" type="slidenum">
              <a:rPr lang="en-US" smtClean="0"/>
              <a:t>‹#›</a:t>
            </a:fld>
            <a:endParaRPr lang="en-US"/>
          </a:p>
        </p:txBody>
      </p:sp>
    </p:spTree>
    <p:extLst>
      <p:ext uri="{BB962C8B-B14F-4D97-AF65-F5344CB8AC3E}">
        <p14:creationId xmlns:p14="http://schemas.microsoft.com/office/powerpoint/2010/main" val="264152252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Knee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3000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Ligaments / MCL </a:t>
            </a:r>
            <a:br>
              <a:rPr lang="en-US" dirty="0" smtClean="0"/>
            </a:br>
            <a:r>
              <a:rPr lang="en-US" dirty="0" smtClean="0"/>
              <a:t>(medial collateral ligament)</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1">
                    <a:lumMod val="75000"/>
                  </a:schemeClr>
                </a:solidFill>
              </a:rPr>
              <a:t>MCL attaches on the medial condyle of the femur and inserts below the joint line on the tibia. </a:t>
            </a:r>
          </a:p>
          <a:p>
            <a:r>
              <a:rPr lang="en-US" dirty="0" smtClean="0">
                <a:solidFill>
                  <a:schemeClr val="accent1">
                    <a:lumMod val="75000"/>
                  </a:schemeClr>
                </a:solidFill>
              </a:rPr>
              <a:t>It’s major function is to protect the knee from valgus forces that are applied to the lateral surface and resist external tibial rotation. </a:t>
            </a:r>
          </a:p>
          <a:p>
            <a:r>
              <a:rPr lang="en-US" dirty="0" smtClean="0">
                <a:solidFill>
                  <a:schemeClr val="accent1">
                    <a:lumMod val="75000"/>
                  </a:schemeClr>
                </a:solidFill>
              </a:rPr>
              <a:t>Two portions of the MCL include superficial and deep portions. The medial meniscus attaches to the deep portion of the medial collateral ligament. </a:t>
            </a:r>
            <a:endParaRPr lang="en-US" dirty="0">
              <a:solidFill>
                <a:schemeClr val="accent1">
                  <a:lumMod val="75000"/>
                </a:schemeClr>
              </a:solidFill>
            </a:endParaRPr>
          </a:p>
        </p:txBody>
      </p:sp>
    </p:spTree>
    <p:extLst>
      <p:ext uri="{BB962C8B-B14F-4D97-AF65-F5344CB8AC3E}">
        <p14:creationId xmlns:p14="http://schemas.microsoft.com/office/powerpoint/2010/main" val="3661018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Ligaments / LCL</a:t>
            </a:r>
            <a:br>
              <a:rPr lang="en-US" dirty="0" smtClean="0"/>
            </a:br>
            <a:r>
              <a:rPr lang="en-US" dirty="0" smtClean="0"/>
              <a:t>(lateral collateral ligament)</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The LCL is attached to the lateral condyle of the femur and the head of the fibula. </a:t>
            </a:r>
          </a:p>
          <a:p>
            <a:r>
              <a:rPr lang="en-US" dirty="0" smtClean="0">
                <a:solidFill>
                  <a:schemeClr val="accent1">
                    <a:lumMod val="75000"/>
                  </a:schemeClr>
                </a:solidFill>
              </a:rPr>
              <a:t>LCL resists varus forces that are applied to the medial surface of the knee.</a:t>
            </a:r>
          </a:p>
          <a:p>
            <a:r>
              <a:rPr lang="en-US" dirty="0" smtClean="0">
                <a:solidFill>
                  <a:schemeClr val="accent1">
                    <a:lumMod val="75000"/>
                  </a:schemeClr>
                </a:solidFill>
              </a:rPr>
              <a:t>The LCL and MCL are the tightest during knee extension, but relaxed during knee flexion.</a:t>
            </a:r>
            <a:endParaRPr lang="en-US" dirty="0">
              <a:solidFill>
                <a:schemeClr val="accent1">
                  <a:lumMod val="75000"/>
                </a:schemeClr>
              </a:solidFill>
            </a:endParaRPr>
          </a:p>
        </p:txBody>
      </p:sp>
    </p:spTree>
    <p:extLst>
      <p:ext uri="{BB962C8B-B14F-4D97-AF65-F5344CB8AC3E}">
        <p14:creationId xmlns:p14="http://schemas.microsoft.com/office/powerpoint/2010/main" val="4078126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81200" y="76200"/>
            <a:ext cx="4343400" cy="6638255"/>
          </a:xfrm>
          <a:prstGeom prst="rect">
            <a:avLst/>
          </a:prstGeom>
        </p:spPr>
      </p:pic>
      <p:sp>
        <p:nvSpPr>
          <p:cNvPr id="2" name="Flowchart: Connector 1"/>
          <p:cNvSpPr/>
          <p:nvPr/>
        </p:nvSpPr>
        <p:spPr>
          <a:xfrm>
            <a:off x="5029200" y="685800"/>
            <a:ext cx="76200" cy="762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5" name="Straight Connector 4"/>
          <p:cNvCxnSpPr/>
          <p:nvPr/>
        </p:nvCxnSpPr>
        <p:spPr>
          <a:xfrm>
            <a:off x="5105400" y="723900"/>
            <a:ext cx="9906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32990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Muscles</a:t>
            </a:r>
            <a:endParaRPr lang="en-US" dirty="0"/>
          </a:p>
        </p:txBody>
      </p:sp>
      <p:sp>
        <p:nvSpPr>
          <p:cNvPr id="3" name="Content Placeholder 2"/>
          <p:cNvSpPr>
            <a:spLocks noGrp="1"/>
          </p:cNvSpPr>
          <p:nvPr>
            <p:ph idx="1"/>
          </p:nvPr>
        </p:nvSpPr>
        <p:spPr>
          <a:xfrm>
            <a:off x="609598" y="1524000"/>
            <a:ext cx="6347714" cy="3880773"/>
          </a:xfrm>
        </p:spPr>
        <p:txBody>
          <a:bodyPr>
            <a:normAutofit/>
          </a:bodyPr>
          <a:lstStyle/>
          <a:p>
            <a:r>
              <a:rPr lang="en-US" dirty="0" smtClean="0">
                <a:solidFill>
                  <a:schemeClr val="accent1">
                    <a:lumMod val="75000"/>
                  </a:schemeClr>
                </a:solidFill>
              </a:rPr>
              <a:t>Quadriceps (Anterior Muscle Group)</a:t>
            </a:r>
          </a:p>
          <a:p>
            <a:pPr lvl="1"/>
            <a:r>
              <a:rPr lang="en-US" dirty="0" smtClean="0">
                <a:solidFill>
                  <a:schemeClr val="accent1">
                    <a:lumMod val="75000"/>
                  </a:schemeClr>
                </a:solidFill>
              </a:rPr>
              <a:t>Rectus Femoris</a:t>
            </a:r>
          </a:p>
          <a:p>
            <a:pPr lvl="1"/>
            <a:r>
              <a:rPr lang="en-US" dirty="0" smtClean="0">
                <a:solidFill>
                  <a:schemeClr val="accent1">
                    <a:lumMod val="75000"/>
                  </a:schemeClr>
                </a:solidFill>
              </a:rPr>
              <a:t>Vastus Medialis</a:t>
            </a:r>
          </a:p>
          <a:p>
            <a:pPr lvl="1"/>
            <a:r>
              <a:rPr lang="en-US" dirty="0" smtClean="0">
                <a:solidFill>
                  <a:schemeClr val="accent1">
                    <a:lumMod val="75000"/>
                  </a:schemeClr>
                </a:solidFill>
              </a:rPr>
              <a:t>Vastus Lateralis</a:t>
            </a:r>
          </a:p>
          <a:p>
            <a:pPr lvl="1"/>
            <a:r>
              <a:rPr lang="en-US" dirty="0" smtClean="0">
                <a:solidFill>
                  <a:schemeClr val="accent1">
                    <a:lumMod val="75000"/>
                  </a:schemeClr>
                </a:solidFill>
              </a:rPr>
              <a:t>Vastus Intermedius</a:t>
            </a:r>
          </a:p>
          <a:p>
            <a:r>
              <a:rPr lang="en-US" dirty="0" smtClean="0">
                <a:solidFill>
                  <a:schemeClr val="accent1">
                    <a:lumMod val="75000"/>
                  </a:schemeClr>
                </a:solidFill>
              </a:rPr>
              <a:t>Hamstrings (Posterior Muscle Group)</a:t>
            </a:r>
          </a:p>
          <a:p>
            <a:pPr lvl="1"/>
            <a:r>
              <a:rPr lang="en-US" dirty="0" smtClean="0">
                <a:solidFill>
                  <a:schemeClr val="accent1">
                    <a:lumMod val="75000"/>
                  </a:schemeClr>
                </a:solidFill>
              </a:rPr>
              <a:t>Semitendinosus</a:t>
            </a:r>
          </a:p>
          <a:p>
            <a:pPr lvl="1"/>
            <a:r>
              <a:rPr lang="en-US" dirty="0" smtClean="0">
                <a:solidFill>
                  <a:schemeClr val="accent1">
                    <a:lumMod val="75000"/>
                  </a:schemeClr>
                </a:solidFill>
              </a:rPr>
              <a:t>Semimembranosus</a:t>
            </a:r>
          </a:p>
          <a:p>
            <a:pPr lvl="1"/>
            <a:r>
              <a:rPr lang="en-US" dirty="0" smtClean="0">
                <a:solidFill>
                  <a:schemeClr val="accent1">
                    <a:lumMod val="75000"/>
                  </a:schemeClr>
                </a:solidFill>
              </a:rPr>
              <a:t>Biceps Femoris</a:t>
            </a:r>
          </a:p>
        </p:txBody>
      </p:sp>
    </p:spTree>
    <p:extLst>
      <p:ext uri="{BB962C8B-B14F-4D97-AF65-F5344CB8AC3E}">
        <p14:creationId xmlns:p14="http://schemas.microsoft.com/office/powerpoint/2010/main" val="60283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Muscles of the knee joint and movement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5165089"/>
              </p:ext>
            </p:extLst>
          </p:nvPr>
        </p:nvGraphicFramePr>
        <p:xfrm>
          <a:off x="457200" y="914400"/>
          <a:ext cx="8229600" cy="5857240"/>
        </p:xfrm>
        <a:graphic>
          <a:graphicData uri="http://schemas.openxmlformats.org/drawingml/2006/table">
            <a:tbl>
              <a:tblPr firstRow="1" bandRow="1">
                <a:tableStyleId>{3B4B98B0-60AC-42C2-AFA5-B58CD77FA1E5}</a:tableStyleId>
              </a:tblPr>
              <a:tblGrid>
                <a:gridCol w="4114800"/>
                <a:gridCol w="4114800"/>
              </a:tblGrid>
              <a:tr h="370840">
                <a:tc>
                  <a:txBody>
                    <a:bodyPr/>
                    <a:lstStyle/>
                    <a:p>
                      <a:r>
                        <a:rPr lang="en-US" dirty="0" smtClean="0"/>
                        <a:t>Knee Flexion</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Hamstring group</a:t>
                      </a:r>
                    </a:p>
                    <a:p>
                      <a:r>
                        <a:rPr lang="en-US" dirty="0" smtClean="0"/>
                        <a:t> - Bicep </a:t>
                      </a:r>
                      <a:r>
                        <a:rPr lang="en-US" dirty="0" err="1" smtClean="0"/>
                        <a:t>femoris</a:t>
                      </a:r>
                      <a:endParaRPr lang="en-US" dirty="0" smtClean="0"/>
                    </a:p>
                    <a:p>
                      <a:r>
                        <a:rPr lang="en-US" dirty="0" smtClean="0"/>
                        <a:t> - Semitendinosus</a:t>
                      </a:r>
                    </a:p>
                    <a:p>
                      <a:r>
                        <a:rPr lang="en-US" dirty="0" smtClean="0"/>
                        <a:t> - </a:t>
                      </a:r>
                      <a:r>
                        <a:rPr lang="en-US" dirty="0" err="1" smtClean="0"/>
                        <a:t>Semimembranosis</a:t>
                      </a:r>
                      <a:endParaRPr lang="en-US" dirty="0" smtClean="0"/>
                    </a:p>
                    <a:p>
                      <a:r>
                        <a:rPr lang="en-US" dirty="0" err="1" smtClean="0"/>
                        <a:t>Gracilis</a:t>
                      </a:r>
                      <a:endParaRPr lang="en-US" dirty="0" smtClean="0"/>
                    </a:p>
                    <a:p>
                      <a:r>
                        <a:rPr lang="en-US" dirty="0" smtClean="0"/>
                        <a:t>Sartorius</a:t>
                      </a:r>
                    </a:p>
                    <a:p>
                      <a:r>
                        <a:rPr lang="en-US" dirty="0" smtClean="0"/>
                        <a:t>Gastrocnemius</a:t>
                      </a:r>
                    </a:p>
                    <a:p>
                      <a:r>
                        <a:rPr lang="en-US" dirty="0" err="1" smtClean="0"/>
                        <a:t>Popliteus</a:t>
                      </a:r>
                      <a:endParaRPr lang="en-US" dirty="0" smtClean="0"/>
                    </a:p>
                    <a:p>
                      <a:r>
                        <a:rPr lang="en-US" dirty="0" err="1" smtClean="0"/>
                        <a:t>Plantaris</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r>
              <a:tr h="370840">
                <a:tc>
                  <a:txBody>
                    <a:bodyPr/>
                    <a:lstStyle/>
                    <a:p>
                      <a:r>
                        <a:rPr lang="en-US" dirty="0" smtClean="0"/>
                        <a:t>Knee Extension</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c>
                  <a:txBody>
                    <a:bodyPr/>
                    <a:lstStyle/>
                    <a:p>
                      <a:r>
                        <a:rPr lang="en-US" dirty="0" smtClean="0"/>
                        <a:t>Quadriceps</a:t>
                      </a:r>
                      <a:r>
                        <a:rPr lang="en-US" baseline="0" dirty="0" smtClean="0"/>
                        <a:t> group</a:t>
                      </a:r>
                    </a:p>
                    <a:p>
                      <a:r>
                        <a:rPr lang="en-US" baseline="0" dirty="0" smtClean="0"/>
                        <a:t> - </a:t>
                      </a:r>
                      <a:r>
                        <a:rPr lang="en-US" baseline="0" dirty="0" err="1" smtClean="0"/>
                        <a:t>Vastus</a:t>
                      </a:r>
                      <a:r>
                        <a:rPr lang="en-US" baseline="0" dirty="0" smtClean="0"/>
                        <a:t> </a:t>
                      </a:r>
                      <a:r>
                        <a:rPr lang="en-US" baseline="0" dirty="0" err="1" smtClean="0"/>
                        <a:t>medialis</a:t>
                      </a:r>
                      <a:r>
                        <a:rPr lang="en-US" baseline="0" dirty="0" smtClean="0"/>
                        <a:t> oblique</a:t>
                      </a:r>
                    </a:p>
                    <a:p>
                      <a:r>
                        <a:rPr lang="en-US" baseline="0" dirty="0" smtClean="0"/>
                        <a:t> - </a:t>
                      </a:r>
                      <a:r>
                        <a:rPr lang="en-US" baseline="0" dirty="0" err="1" smtClean="0"/>
                        <a:t>Vastus</a:t>
                      </a:r>
                      <a:r>
                        <a:rPr lang="en-US" baseline="0" dirty="0" smtClean="0"/>
                        <a:t> </a:t>
                      </a:r>
                      <a:r>
                        <a:rPr lang="en-US" baseline="0" dirty="0" err="1" smtClean="0"/>
                        <a:t>lateralis</a:t>
                      </a:r>
                      <a:endParaRPr lang="en-US" baseline="0" dirty="0" smtClean="0"/>
                    </a:p>
                    <a:p>
                      <a:r>
                        <a:rPr lang="en-US" baseline="0" dirty="0" smtClean="0"/>
                        <a:t> - </a:t>
                      </a:r>
                      <a:r>
                        <a:rPr lang="en-US" baseline="0" dirty="0" err="1" smtClean="0"/>
                        <a:t>Vastus</a:t>
                      </a:r>
                      <a:r>
                        <a:rPr lang="en-US" baseline="0" dirty="0" smtClean="0"/>
                        <a:t> </a:t>
                      </a:r>
                      <a:r>
                        <a:rPr lang="en-US" baseline="0" dirty="0" err="1" smtClean="0"/>
                        <a:t>intermedius</a:t>
                      </a:r>
                      <a:endParaRPr lang="en-US" baseline="0" dirty="0" smtClean="0"/>
                    </a:p>
                    <a:p>
                      <a:r>
                        <a:rPr lang="en-US" baseline="0" dirty="0" smtClean="0"/>
                        <a:t> - Rectus </a:t>
                      </a:r>
                      <a:r>
                        <a:rPr lang="en-US" baseline="0" dirty="0" err="1" smtClean="0"/>
                        <a:t>femoris</a:t>
                      </a:r>
                      <a:endParaRPr lang="en-US" baseline="0" dirty="0" smtClean="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r>
              <a:tr h="370840">
                <a:tc>
                  <a:txBody>
                    <a:bodyPr/>
                    <a:lstStyle/>
                    <a:p>
                      <a:r>
                        <a:rPr lang="en-US" dirty="0" smtClean="0"/>
                        <a:t>External</a:t>
                      </a:r>
                      <a:r>
                        <a:rPr lang="en-US" baseline="0" dirty="0" smtClean="0"/>
                        <a:t> Tibial Rotation</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c>
                  <a:txBody>
                    <a:bodyPr/>
                    <a:lstStyle/>
                    <a:p>
                      <a:r>
                        <a:rPr lang="en-US" dirty="0" smtClean="0"/>
                        <a:t>Biceps </a:t>
                      </a:r>
                      <a:r>
                        <a:rPr lang="en-US" dirty="0" err="1" smtClean="0"/>
                        <a:t>femoris</a:t>
                      </a:r>
                      <a:endParaRPr lang="en-US" dirty="0" smtClean="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r>
              <a:tr h="370840">
                <a:tc>
                  <a:txBody>
                    <a:bodyPr/>
                    <a:lstStyle/>
                    <a:p>
                      <a:r>
                        <a:rPr lang="en-US" dirty="0" smtClean="0"/>
                        <a:t>Internal</a:t>
                      </a:r>
                      <a:r>
                        <a:rPr lang="en-US" baseline="0" dirty="0" smtClean="0"/>
                        <a:t> Tibial Rotation</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c>
                  <a:txBody>
                    <a:bodyPr/>
                    <a:lstStyle/>
                    <a:p>
                      <a:r>
                        <a:rPr lang="en-US" dirty="0" err="1" smtClean="0"/>
                        <a:t>Popliteus</a:t>
                      </a:r>
                      <a:endParaRPr lang="en-US" dirty="0" smtClean="0"/>
                    </a:p>
                    <a:p>
                      <a:r>
                        <a:rPr lang="en-US" dirty="0" smtClean="0"/>
                        <a:t>Semitendinosus</a:t>
                      </a:r>
                    </a:p>
                    <a:p>
                      <a:r>
                        <a:rPr lang="en-US" dirty="0" smtClean="0"/>
                        <a:t>Semimembranosus</a:t>
                      </a:r>
                    </a:p>
                    <a:p>
                      <a:r>
                        <a:rPr lang="en-US" dirty="0" smtClean="0"/>
                        <a:t>Sartorius</a:t>
                      </a:r>
                    </a:p>
                    <a:p>
                      <a:r>
                        <a:rPr lang="en-US" dirty="0" err="1" smtClean="0"/>
                        <a:t>Gracilis</a:t>
                      </a:r>
                      <a:endParaRPr lang="en-US" dirty="0"/>
                    </a:p>
                  </a:txBody>
                  <a:tcPr>
                    <a:lnL w="76200" cap="flat" cmpd="sng" algn="ctr">
                      <a:solidFill>
                        <a:schemeClr val="accent2">
                          <a:lumMod val="50000"/>
                        </a:schemeClr>
                      </a:solidFill>
                      <a:prstDash val="solid"/>
                      <a:round/>
                      <a:headEnd type="none" w="med" len="med"/>
                      <a:tailEnd type="none" w="med" len="med"/>
                    </a:lnL>
                    <a:lnR w="76200" cap="flat" cmpd="sng" algn="ctr">
                      <a:solidFill>
                        <a:schemeClr val="accent2">
                          <a:lumMod val="50000"/>
                        </a:schemeClr>
                      </a:solidFill>
                      <a:prstDash val="solid"/>
                      <a:round/>
                      <a:headEnd type="none" w="med" len="med"/>
                      <a:tailEnd type="none" w="med" len="med"/>
                    </a:lnR>
                    <a:lnT w="76200" cap="flat" cmpd="sng" algn="ctr">
                      <a:solidFill>
                        <a:schemeClr val="accent2">
                          <a:lumMod val="50000"/>
                        </a:schemeClr>
                      </a:solidFill>
                      <a:prstDash val="solid"/>
                      <a:round/>
                      <a:headEnd type="none" w="med" len="med"/>
                      <a:tailEnd type="none" w="med" len="med"/>
                    </a:lnT>
                    <a:lnB w="76200" cap="flat" cmpd="sng" algn="ctr">
                      <a:solidFill>
                        <a:schemeClr val="accent2">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538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Bones of the Knee</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Femur</a:t>
            </a:r>
          </a:p>
          <a:p>
            <a:r>
              <a:rPr lang="en-US" dirty="0" smtClean="0">
                <a:solidFill>
                  <a:schemeClr val="accent1">
                    <a:lumMod val="75000"/>
                  </a:schemeClr>
                </a:solidFill>
              </a:rPr>
              <a:t>Fibula</a:t>
            </a:r>
          </a:p>
          <a:p>
            <a:r>
              <a:rPr lang="en-US" dirty="0" smtClean="0">
                <a:solidFill>
                  <a:schemeClr val="accent1">
                    <a:lumMod val="75000"/>
                  </a:schemeClr>
                </a:solidFill>
              </a:rPr>
              <a:t>Tibia</a:t>
            </a:r>
          </a:p>
          <a:p>
            <a:r>
              <a:rPr lang="en-US" dirty="0" smtClean="0">
                <a:solidFill>
                  <a:schemeClr val="accent1">
                    <a:lumMod val="75000"/>
                  </a:schemeClr>
                </a:solidFill>
              </a:rPr>
              <a:t>Patella</a:t>
            </a:r>
            <a:endParaRPr lang="en-US" dirty="0">
              <a:solidFill>
                <a:schemeClr val="accent1">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447800"/>
            <a:ext cx="3238039"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35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Rattle Me Bones….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The four bones make up several articulations:</a:t>
            </a:r>
          </a:p>
          <a:p>
            <a:pPr lvl="1"/>
            <a:r>
              <a:rPr lang="en-US" dirty="0" smtClean="0">
                <a:solidFill>
                  <a:schemeClr val="accent1">
                    <a:lumMod val="75000"/>
                  </a:schemeClr>
                </a:solidFill>
              </a:rPr>
              <a:t>Femur &amp; Tibia </a:t>
            </a:r>
          </a:p>
          <a:p>
            <a:pPr lvl="1"/>
            <a:r>
              <a:rPr lang="en-US" dirty="0" smtClean="0">
                <a:solidFill>
                  <a:schemeClr val="accent1">
                    <a:lumMod val="75000"/>
                  </a:schemeClr>
                </a:solidFill>
              </a:rPr>
              <a:t>Femur &amp; Patella</a:t>
            </a:r>
          </a:p>
          <a:p>
            <a:pPr lvl="1"/>
            <a:r>
              <a:rPr lang="en-US" dirty="0" smtClean="0">
                <a:solidFill>
                  <a:schemeClr val="accent1">
                    <a:lumMod val="75000"/>
                  </a:schemeClr>
                </a:solidFill>
              </a:rPr>
              <a:t>Femur &amp; Fibula</a:t>
            </a:r>
          </a:p>
          <a:p>
            <a:pPr lvl="1"/>
            <a:r>
              <a:rPr lang="en-US" dirty="0" smtClean="0">
                <a:solidFill>
                  <a:schemeClr val="accent1">
                    <a:lumMod val="75000"/>
                  </a:schemeClr>
                </a:solidFill>
              </a:rPr>
              <a:t>Tibia &amp; Fibula</a:t>
            </a:r>
          </a:p>
          <a:p>
            <a:r>
              <a:rPr lang="en-US" dirty="0" smtClean="0">
                <a:solidFill>
                  <a:schemeClr val="accent1">
                    <a:lumMod val="75000"/>
                  </a:schemeClr>
                </a:solidFill>
              </a:rPr>
              <a:t>The articulations are enveloped by the largest joint capsule in the body.</a:t>
            </a:r>
            <a:endParaRPr lang="en-US" dirty="0">
              <a:solidFill>
                <a:schemeClr val="accent1">
                  <a:lumMod val="75000"/>
                </a:schemeClr>
              </a:solidFill>
            </a:endParaRPr>
          </a:p>
        </p:txBody>
      </p:sp>
    </p:spTree>
    <p:extLst>
      <p:ext uri="{BB962C8B-B14F-4D97-AF65-F5344CB8AC3E}">
        <p14:creationId xmlns:p14="http://schemas.microsoft.com/office/powerpoint/2010/main" val="3306324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Meniscus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680" y="2132618"/>
            <a:ext cx="5543550" cy="361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932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Meniscus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Medial and Lateral meniscus are fibrocartilage disks that are shaped like bowls, thicker on the outside border and thinner on the inside. They lie on top of the tibial plateau and function to make the rounded femoral condyles fit. </a:t>
            </a:r>
          </a:p>
        </p:txBody>
      </p:sp>
    </p:spTree>
    <p:extLst>
      <p:ext uri="{BB962C8B-B14F-4D97-AF65-F5344CB8AC3E}">
        <p14:creationId xmlns:p14="http://schemas.microsoft.com/office/powerpoint/2010/main" val="904378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Meniscus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Meniscus have poor blood supply which can impede heeling. </a:t>
            </a:r>
          </a:p>
          <a:p>
            <a:pPr marL="0" indent="0">
              <a:buNone/>
            </a:pPr>
            <a:endParaRPr lang="en-US" dirty="0"/>
          </a:p>
        </p:txBody>
      </p:sp>
      <p:pic>
        <p:nvPicPr>
          <p:cNvPr id="4" name="Picture 3"/>
          <p:cNvPicPr>
            <a:picLocks noChangeAspect="1"/>
          </p:cNvPicPr>
          <p:nvPr/>
        </p:nvPicPr>
        <p:blipFill>
          <a:blip r:embed="rId2"/>
          <a:stretch>
            <a:fillRect/>
          </a:stretch>
        </p:blipFill>
        <p:spPr>
          <a:xfrm>
            <a:off x="762000" y="2971800"/>
            <a:ext cx="3626015" cy="2438400"/>
          </a:xfrm>
          <a:prstGeom prst="rect">
            <a:avLst/>
          </a:prstGeom>
        </p:spPr>
      </p:pic>
      <p:pic>
        <p:nvPicPr>
          <p:cNvPr id="5" name="Picture 4"/>
          <p:cNvPicPr>
            <a:picLocks noChangeAspect="1"/>
          </p:cNvPicPr>
          <p:nvPr/>
        </p:nvPicPr>
        <p:blipFill>
          <a:blip r:embed="rId3"/>
          <a:stretch>
            <a:fillRect/>
          </a:stretch>
        </p:blipFill>
        <p:spPr>
          <a:xfrm>
            <a:off x="4572000" y="2971800"/>
            <a:ext cx="3876675" cy="2352675"/>
          </a:xfrm>
          <a:prstGeom prst="rect">
            <a:avLst/>
          </a:prstGeom>
        </p:spPr>
      </p:pic>
    </p:spTree>
    <p:extLst>
      <p:ext uri="{BB962C8B-B14F-4D97-AF65-F5344CB8AC3E}">
        <p14:creationId xmlns:p14="http://schemas.microsoft.com/office/powerpoint/2010/main" val="75539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09875" cy="1249362"/>
          </a:xfrm>
        </p:spPr>
        <p:txBody>
          <a:bodyPr>
            <a:normAutofit/>
          </a:bodyPr>
          <a:lstStyle/>
          <a:p>
            <a:r>
              <a:rPr lang="en-US" dirty="0" smtClean="0"/>
              <a:t>Ligaments of the Knee</a:t>
            </a:r>
            <a:endParaRPr lang="en-US" dirty="0"/>
          </a:p>
        </p:txBody>
      </p:sp>
      <p:sp>
        <p:nvSpPr>
          <p:cNvPr id="3" name="Content Placeholder 2"/>
          <p:cNvSpPr>
            <a:spLocks noGrp="1"/>
          </p:cNvSpPr>
          <p:nvPr>
            <p:ph idx="1"/>
          </p:nvPr>
        </p:nvSpPr>
        <p:spPr>
          <a:xfrm>
            <a:off x="457200" y="1600200"/>
            <a:ext cx="2830657" cy="4525963"/>
          </a:xfrm>
        </p:spPr>
        <p:txBody>
          <a:bodyPr>
            <a:normAutofit/>
          </a:bodyPr>
          <a:lstStyle/>
          <a:p>
            <a:r>
              <a:rPr lang="en-US" dirty="0" smtClean="0">
                <a:solidFill>
                  <a:schemeClr val="accent1">
                    <a:lumMod val="75000"/>
                  </a:schemeClr>
                </a:solidFill>
              </a:rPr>
              <a:t>MCL – Medical Collateral Ligament</a:t>
            </a:r>
          </a:p>
          <a:p>
            <a:r>
              <a:rPr lang="en-US" dirty="0" smtClean="0">
                <a:solidFill>
                  <a:schemeClr val="accent1">
                    <a:lumMod val="75000"/>
                  </a:schemeClr>
                </a:solidFill>
              </a:rPr>
              <a:t>ACL – Anterior Cruciate Ligament</a:t>
            </a:r>
          </a:p>
          <a:p>
            <a:r>
              <a:rPr lang="en-US" dirty="0" smtClean="0">
                <a:solidFill>
                  <a:schemeClr val="accent1">
                    <a:lumMod val="75000"/>
                  </a:schemeClr>
                </a:solidFill>
              </a:rPr>
              <a:t>PCL – Posterior Cruciate Ligament</a:t>
            </a:r>
          </a:p>
          <a:p>
            <a:r>
              <a:rPr lang="en-US" dirty="0" smtClean="0">
                <a:solidFill>
                  <a:schemeClr val="accent1">
                    <a:lumMod val="75000"/>
                  </a:schemeClr>
                </a:solidFill>
              </a:rPr>
              <a:t>LCL – Lateral Collateral Ligament</a:t>
            </a:r>
          </a:p>
          <a:p>
            <a:pPr marL="0" indent="0">
              <a:buNone/>
            </a:pP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857" y="457200"/>
            <a:ext cx="5876925" cy="609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547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Ligaments / ACL</a:t>
            </a:r>
            <a:br>
              <a:rPr lang="en-US" dirty="0" smtClean="0"/>
            </a:br>
            <a:r>
              <a:rPr lang="en-US" dirty="0" smtClean="0"/>
              <a:t>(anterior cruciate ligament)</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ACL prevents the tibia from moving forward relative to the femur during knee flexion and the femur from sliding backward when the knee is extended along with general stability during weight bearing activities. The ACL provides the tibia with stabilization to prevent excessive internal rotation and serves as a secondary stabilizer when the collateral ligaments become injured. </a:t>
            </a:r>
            <a:endParaRPr lang="en-US" dirty="0">
              <a:solidFill>
                <a:schemeClr val="accent1">
                  <a:lumMod val="75000"/>
                </a:schemeClr>
              </a:solidFill>
            </a:endParaRPr>
          </a:p>
        </p:txBody>
      </p:sp>
    </p:spTree>
    <p:extLst>
      <p:ext uri="{BB962C8B-B14F-4D97-AF65-F5344CB8AC3E}">
        <p14:creationId xmlns:p14="http://schemas.microsoft.com/office/powerpoint/2010/main" val="698152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Ligaments / PCL</a:t>
            </a:r>
            <a:br>
              <a:rPr lang="en-US" dirty="0" smtClean="0"/>
            </a:br>
            <a:r>
              <a:rPr lang="en-US" dirty="0" smtClean="0"/>
              <a:t>(posterior cruciate ligament)</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The PCL prevents the tibia from sliding backward relative to the femur when the knee is flexed, and the femur from sliding forward when the knee is extended. </a:t>
            </a:r>
            <a:endParaRPr lang="en-US" dirty="0">
              <a:solidFill>
                <a:schemeClr val="accent1">
                  <a:lumMod val="75000"/>
                </a:schemeClr>
              </a:solidFill>
            </a:endParaRPr>
          </a:p>
        </p:txBody>
      </p:sp>
    </p:spTree>
    <p:extLst>
      <p:ext uri="{BB962C8B-B14F-4D97-AF65-F5344CB8AC3E}">
        <p14:creationId xmlns:p14="http://schemas.microsoft.com/office/powerpoint/2010/main" val="3334882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787</TotalTime>
  <Words>430</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The Knee</vt:lpstr>
      <vt:lpstr>Bones of the Knee</vt:lpstr>
      <vt:lpstr>Rattle Me Bones….</vt:lpstr>
      <vt:lpstr>Meniscus</vt:lpstr>
      <vt:lpstr>Meniscus</vt:lpstr>
      <vt:lpstr>Meniscus</vt:lpstr>
      <vt:lpstr>Ligaments of the Knee</vt:lpstr>
      <vt:lpstr>Ligaments / ACL (anterior cruciate ligament)</vt:lpstr>
      <vt:lpstr>Ligaments / PCL (posterior cruciate ligament)</vt:lpstr>
      <vt:lpstr>Ligaments / MCL  (medial collateral ligament)</vt:lpstr>
      <vt:lpstr>Ligaments / LCL (lateral collateral ligament)</vt:lpstr>
      <vt:lpstr>PowerPoint Presentation</vt:lpstr>
      <vt:lpstr>Muscles</vt:lpstr>
      <vt:lpstr>Muscles of the knee joint and movement</vt:lpstr>
    </vt:vector>
  </TitlesOfParts>
  <Company>Pasadena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Knee</dc:title>
  <dc:creator>Candle Carmichael</dc:creator>
  <cp:lastModifiedBy>Candle Carmichael</cp:lastModifiedBy>
  <cp:revision>14</cp:revision>
  <dcterms:created xsi:type="dcterms:W3CDTF">2013-01-22T14:47:30Z</dcterms:created>
  <dcterms:modified xsi:type="dcterms:W3CDTF">2015-01-08T18:12:56Z</dcterms:modified>
</cp:coreProperties>
</file>